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25"/>
  </p:notesMasterIdLst>
  <p:sldIdLst>
    <p:sldId id="256" r:id="rId2"/>
    <p:sldId id="273" r:id="rId3"/>
    <p:sldId id="257" r:id="rId4"/>
    <p:sldId id="274" r:id="rId5"/>
    <p:sldId id="258" r:id="rId6"/>
    <p:sldId id="275" r:id="rId7"/>
    <p:sldId id="259" r:id="rId8"/>
    <p:sldId id="276" r:id="rId9"/>
    <p:sldId id="260" r:id="rId10"/>
    <p:sldId id="263" r:id="rId11"/>
    <p:sldId id="261" r:id="rId12"/>
    <p:sldId id="277" r:id="rId13"/>
    <p:sldId id="262" r:id="rId14"/>
    <p:sldId id="264" r:id="rId15"/>
    <p:sldId id="265" r:id="rId16"/>
    <p:sldId id="266" r:id="rId17"/>
    <p:sldId id="267" r:id="rId18"/>
    <p:sldId id="278" r:id="rId19"/>
    <p:sldId id="268" r:id="rId20"/>
    <p:sldId id="270" r:id="rId21"/>
    <p:sldId id="271" r:id="rId22"/>
    <p:sldId id="272" r:id="rId23"/>
    <p:sldId id="28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9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87ECDE-A2F8-4B09-A39A-47A5934B6AE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fr-FR"/>
        </a:p>
      </dgm:t>
    </dgm:pt>
    <dgm:pt modelId="{1B6C5B9E-AAA4-4C3C-8F54-E823643BF292}">
      <dgm:prSet phldrT="[Texte]" custT="1"/>
      <dgm:spPr/>
      <dgm:t>
        <a:bodyPr/>
        <a:lstStyle/>
        <a:p>
          <a:r>
            <a:rPr lang="fr-FR" sz="2000" dirty="0" smtClean="0"/>
            <a:t>Les contextes</a:t>
          </a:r>
          <a:endParaRPr lang="fr-FR" sz="2000" dirty="0"/>
        </a:p>
      </dgm:t>
    </dgm:pt>
    <dgm:pt modelId="{753956F1-9F84-41CC-BF0A-22BC4C4DAE56}" type="parTrans" cxnId="{7B03A39F-95C7-432D-93FD-2F52139A0BAE}">
      <dgm:prSet/>
      <dgm:spPr/>
      <dgm:t>
        <a:bodyPr/>
        <a:lstStyle/>
        <a:p>
          <a:endParaRPr lang="fr-FR"/>
        </a:p>
      </dgm:t>
    </dgm:pt>
    <dgm:pt modelId="{7AEC6D18-F02D-4E78-9DC4-73EA2C8A8BDF}" type="sibTrans" cxnId="{7B03A39F-95C7-432D-93FD-2F52139A0BAE}">
      <dgm:prSet/>
      <dgm:spPr/>
      <dgm:t>
        <a:bodyPr/>
        <a:lstStyle/>
        <a:p>
          <a:endParaRPr lang="fr-FR"/>
        </a:p>
      </dgm:t>
    </dgm:pt>
    <dgm:pt modelId="{691B9B76-E480-4150-8700-7CD15600005D}">
      <dgm:prSet phldrT="[Texte]"/>
      <dgm:spPr/>
      <dgm:t>
        <a:bodyPr/>
        <a:lstStyle/>
        <a:p>
          <a:endParaRPr lang="fr-FR" dirty="0"/>
        </a:p>
      </dgm:t>
    </dgm:pt>
    <dgm:pt modelId="{BC65DC15-D088-4998-9B43-C6BEA6CFE342}" type="parTrans" cxnId="{7314D2A6-59C6-48F4-B74F-2206906931D1}">
      <dgm:prSet/>
      <dgm:spPr/>
      <dgm:t>
        <a:bodyPr/>
        <a:lstStyle/>
        <a:p>
          <a:endParaRPr lang="fr-FR"/>
        </a:p>
      </dgm:t>
    </dgm:pt>
    <dgm:pt modelId="{769D8B2A-5FD4-4107-B16E-C64CF7016786}" type="sibTrans" cxnId="{7314D2A6-59C6-48F4-B74F-2206906931D1}">
      <dgm:prSet/>
      <dgm:spPr/>
      <dgm:t>
        <a:bodyPr/>
        <a:lstStyle/>
        <a:p>
          <a:endParaRPr lang="fr-FR"/>
        </a:p>
      </dgm:t>
    </dgm:pt>
    <dgm:pt modelId="{EF126F70-A6F1-4E5B-B7CE-35E5A5E3425E}">
      <dgm:prSet phldrT="[Texte]" custT="1"/>
      <dgm:spPr/>
      <dgm:t>
        <a:bodyPr/>
        <a:lstStyle/>
        <a:p>
          <a:r>
            <a:rPr lang="fr-FR" sz="2000" dirty="0" smtClean="0"/>
            <a:t>Situations didactiques</a:t>
          </a:r>
        </a:p>
        <a:p>
          <a:r>
            <a:rPr lang="fr-FR" sz="1400" dirty="0" smtClean="0"/>
            <a:t>(projets adaptés)</a:t>
          </a:r>
          <a:endParaRPr lang="fr-FR" sz="1400" dirty="0"/>
        </a:p>
      </dgm:t>
    </dgm:pt>
    <dgm:pt modelId="{E24A3178-8E8F-4443-B3EA-D355284D0FB2}" type="parTrans" cxnId="{7CB0F9FA-0416-4BFE-9DFD-55B9B2E114B8}">
      <dgm:prSet/>
      <dgm:spPr/>
      <dgm:t>
        <a:bodyPr/>
        <a:lstStyle/>
        <a:p>
          <a:endParaRPr lang="fr-FR"/>
        </a:p>
      </dgm:t>
    </dgm:pt>
    <dgm:pt modelId="{FB60D4D9-32E3-4205-A17B-54519EC74B7C}" type="sibTrans" cxnId="{7CB0F9FA-0416-4BFE-9DFD-55B9B2E114B8}">
      <dgm:prSet/>
      <dgm:spPr/>
      <dgm:t>
        <a:bodyPr/>
        <a:lstStyle/>
        <a:p>
          <a:endParaRPr lang="fr-FR"/>
        </a:p>
      </dgm:t>
    </dgm:pt>
    <dgm:pt modelId="{4936C95D-5E72-4F33-B74E-9155E23D3903}">
      <dgm:prSet phldrT="[Texte]"/>
      <dgm:spPr/>
      <dgm:t>
        <a:bodyPr/>
        <a:lstStyle/>
        <a:p>
          <a:endParaRPr lang="fr-FR" dirty="0"/>
        </a:p>
      </dgm:t>
    </dgm:pt>
    <dgm:pt modelId="{D50E7E61-2C86-4F43-BB5F-C4DE6735812A}" type="parTrans" cxnId="{8AD6D54F-F33B-4F29-9808-CD6AB8AF9CF2}">
      <dgm:prSet/>
      <dgm:spPr/>
      <dgm:t>
        <a:bodyPr/>
        <a:lstStyle/>
        <a:p>
          <a:endParaRPr lang="fr-FR"/>
        </a:p>
      </dgm:t>
    </dgm:pt>
    <dgm:pt modelId="{A859ACAB-E6DD-402D-87BF-AD81A2E84661}" type="sibTrans" cxnId="{8AD6D54F-F33B-4F29-9808-CD6AB8AF9CF2}">
      <dgm:prSet/>
      <dgm:spPr/>
      <dgm:t>
        <a:bodyPr/>
        <a:lstStyle/>
        <a:p>
          <a:endParaRPr lang="fr-FR"/>
        </a:p>
      </dgm:t>
    </dgm:pt>
    <dgm:pt modelId="{9875A3CC-50D5-4ABB-AA85-518ED643539F}">
      <dgm:prSet phldrT="[Texte]" custT="1"/>
      <dgm:spPr/>
      <dgm:t>
        <a:bodyPr/>
        <a:lstStyle/>
        <a:p>
          <a:r>
            <a:rPr lang="fr-FR" sz="2000" dirty="0" smtClean="0"/>
            <a:t>Situations  problèmes par disciplines</a:t>
          </a:r>
          <a:endParaRPr lang="fr-FR" sz="2000" dirty="0"/>
        </a:p>
      </dgm:t>
    </dgm:pt>
    <dgm:pt modelId="{72BB1981-3053-4F95-A10A-D869FDE7C611}" type="parTrans" cxnId="{76501BB6-10A0-46F7-8696-CA10E6024EA3}">
      <dgm:prSet/>
      <dgm:spPr/>
      <dgm:t>
        <a:bodyPr/>
        <a:lstStyle/>
        <a:p>
          <a:endParaRPr lang="fr-FR"/>
        </a:p>
      </dgm:t>
    </dgm:pt>
    <dgm:pt modelId="{695319FD-E686-47E0-8671-2EE7D31505D5}" type="sibTrans" cxnId="{76501BB6-10A0-46F7-8696-CA10E6024EA3}">
      <dgm:prSet/>
      <dgm:spPr/>
      <dgm:t>
        <a:bodyPr/>
        <a:lstStyle/>
        <a:p>
          <a:endParaRPr lang="fr-FR"/>
        </a:p>
      </dgm:t>
    </dgm:pt>
    <dgm:pt modelId="{A38E5E44-1EC2-4EEB-851E-F4068425AA0B}">
      <dgm:prSet phldrT="[Texte]"/>
      <dgm:spPr/>
      <dgm:t>
        <a:bodyPr/>
        <a:lstStyle/>
        <a:p>
          <a:endParaRPr lang="fr-FR" dirty="0"/>
        </a:p>
      </dgm:t>
    </dgm:pt>
    <dgm:pt modelId="{53F8DF40-5A82-4B93-8645-F5387A968D78}" type="parTrans" cxnId="{646B0421-F972-477D-BC2E-0AD9EEC6A88D}">
      <dgm:prSet/>
      <dgm:spPr/>
      <dgm:t>
        <a:bodyPr/>
        <a:lstStyle/>
        <a:p>
          <a:endParaRPr lang="fr-FR"/>
        </a:p>
      </dgm:t>
    </dgm:pt>
    <dgm:pt modelId="{64F23242-8644-41A8-BF6A-E54E6946F8DC}" type="sibTrans" cxnId="{646B0421-F972-477D-BC2E-0AD9EEC6A88D}">
      <dgm:prSet/>
      <dgm:spPr/>
      <dgm:t>
        <a:bodyPr/>
        <a:lstStyle/>
        <a:p>
          <a:endParaRPr lang="fr-FR"/>
        </a:p>
      </dgm:t>
    </dgm:pt>
    <dgm:pt modelId="{6D44EAAF-F5DC-4DBD-A396-514120EA38F9}" type="pres">
      <dgm:prSet presAssocID="{5287ECDE-A2F8-4B09-A39A-47A5934B6AE2}" presName="rootnode" presStyleCnt="0">
        <dgm:presLayoutVars>
          <dgm:chMax/>
          <dgm:chPref/>
          <dgm:dir/>
          <dgm:animLvl val="lvl"/>
        </dgm:presLayoutVars>
      </dgm:prSet>
      <dgm:spPr/>
      <dgm:t>
        <a:bodyPr/>
        <a:lstStyle/>
        <a:p>
          <a:endParaRPr lang="fr-FR"/>
        </a:p>
      </dgm:t>
    </dgm:pt>
    <dgm:pt modelId="{F69F99F5-1E48-4BCA-89EF-73CDD6C9BB37}" type="pres">
      <dgm:prSet presAssocID="{1B6C5B9E-AAA4-4C3C-8F54-E823643BF292}" presName="composite" presStyleCnt="0"/>
      <dgm:spPr/>
    </dgm:pt>
    <dgm:pt modelId="{8B05CCB1-3D29-4976-88C6-73C0A1077EA5}" type="pres">
      <dgm:prSet presAssocID="{1B6C5B9E-AAA4-4C3C-8F54-E823643BF292}" presName="bentUpArrow1" presStyleLbl="alignImgPlace1" presStyleIdx="0" presStyleCnt="2"/>
      <dgm:spPr/>
    </dgm:pt>
    <dgm:pt modelId="{9CDC1342-B3C4-4442-BFA4-41379BDE68D9}" type="pres">
      <dgm:prSet presAssocID="{1B6C5B9E-AAA4-4C3C-8F54-E823643BF292}" presName="ParentText" presStyleLbl="node1" presStyleIdx="0" presStyleCnt="3" custScaleX="186140">
        <dgm:presLayoutVars>
          <dgm:chMax val="1"/>
          <dgm:chPref val="1"/>
          <dgm:bulletEnabled val="1"/>
        </dgm:presLayoutVars>
      </dgm:prSet>
      <dgm:spPr/>
      <dgm:t>
        <a:bodyPr/>
        <a:lstStyle/>
        <a:p>
          <a:endParaRPr lang="fr-FR"/>
        </a:p>
      </dgm:t>
    </dgm:pt>
    <dgm:pt modelId="{FC675518-D370-4584-BA36-CFCAD45B6340}" type="pres">
      <dgm:prSet presAssocID="{1B6C5B9E-AAA4-4C3C-8F54-E823643BF292}" presName="ChildText" presStyleLbl="revTx" presStyleIdx="0" presStyleCnt="3">
        <dgm:presLayoutVars>
          <dgm:chMax val="0"/>
          <dgm:chPref val="0"/>
          <dgm:bulletEnabled val="1"/>
        </dgm:presLayoutVars>
      </dgm:prSet>
      <dgm:spPr/>
      <dgm:t>
        <a:bodyPr/>
        <a:lstStyle/>
        <a:p>
          <a:endParaRPr lang="fr-FR"/>
        </a:p>
      </dgm:t>
    </dgm:pt>
    <dgm:pt modelId="{93C49D2C-2C59-4E02-9799-D72E9619B3F8}" type="pres">
      <dgm:prSet presAssocID="{7AEC6D18-F02D-4E78-9DC4-73EA2C8A8BDF}" presName="sibTrans" presStyleCnt="0"/>
      <dgm:spPr/>
    </dgm:pt>
    <dgm:pt modelId="{39AC54AB-88D8-42FC-8216-AA8E1BE9DE1D}" type="pres">
      <dgm:prSet presAssocID="{EF126F70-A6F1-4E5B-B7CE-35E5A5E3425E}" presName="composite" presStyleCnt="0"/>
      <dgm:spPr/>
    </dgm:pt>
    <dgm:pt modelId="{2DBEEDF6-5EFA-4762-880C-C36F6CEBD0F4}" type="pres">
      <dgm:prSet presAssocID="{EF126F70-A6F1-4E5B-B7CE-35E5A5E3425E}" presName="bentUpArrow1" presStyleLbl="alignImgPlace1" presStyleIdx="1" presStyleCnt="2"/>
      <dgm:spPr/>
    </dgm:pt>
    <dgm:pt modelId="{9E5C8DF0-4DC2-485C-BCB8-6F2C06FCD2A7}" type="pres">
      <dgm:prSet presAssocID="{EF126F70-A6F1-4E5B-B7CE-35E5A5E3425E}" presName="ParentText" presStyleLbl="node1" presStyleIdx="1" presStyleCnt="3" custScaleX="185698" custLinFactNeighborX="29162" custLinFactNeighborY="-3333">
        <dgm:presLayoutVars>
          <dgm:chMax val="1"/>
          <dgm:chPref val="1"/>
          <dgm:bulletEnabled val="1"/>
        </dgm:presLayoutVars>
      </dgm:prSet>
      <dgm:spPr/>
      <dgm:t>
        <a:bodyPr/>
        <a:lstStyle/>
        <a:p>
          <a:endParaRPr lang="fr-FR"/>
        </a:p>
      </dgm:t>
    </dgm:pt>
    <dgm:pt modelId="{AD33337C-540C-4D2A-940D-61CFCD59FA5F}" type="pres">
      <dgm:prSet presAssocID="{EF126F70-A6F1-4E5B-B7CE-35E5A5E3425E}" presName="ChildText" presStyleLbl="revTx" presStyleIdx="1" presStyleCnt="3">
        <dgm:presLayoutVars>
          <dgm:chMax val="0"/>
          <dgm:chPref val="0"/>
          <dgm:bulletEnabled val="1"/>
        </dgm:presLayoutVars>
      </dgm:prSet>
      <dgm:spPr/>
      <dgm:t>
        <a:bodyPr/>
        <a:lstStyle/>
        <a:p>
          <a:endParaRPr lang="fr-FR"/>
        </a:p>
      </dgm:t>
    </dgm:pt>
    <dgm:pt modelId="{CF0628E3-BA0A-4C28-9A83-603B96C8E10B}" type="pres">
      <dgm:prSet presAssocID="{FB60D4D9-32E3-4205-A17B-54519EC74B7C}" presName="sibTrans" presStyleCnt="0"/>
      <dgm:spPr/>
    </dgm:pt>
    <dgm:pt modelId="{A0864910-2283-490A-92AF-96BDD9F43B20}" type="pres">
      <dgm:prSet presAssocID="{9875A3CC-50D5-4ABB-AA85-518ED643539F}" presName="composite" presStyleCnt="0"/>
      <dgm:spPr/>
    </dgm:pt>
    <dgm:pt modelId="{60383C9E-2171-40A5-90AC-6B5F9F9BEF60}" type="pres">
      <dgm:prSet presAssocID="{9875A3CC-50D5-4ABB-AA85-518ED643539F}" presName="ParentText" presStyleLbl="node1" presStyleIdx="2" presStyleCnt="3" custScaleX="173413" custLinFactNeighborX="25662" custLinFactNeighborY="-4044">
        <dgm:presLayoutVars>
          <dgm:chMax val="1"/>
          <dgm:chPref val="1"/>
          <dgm:bulletEnabled val="1"/>
        </dgm:presLayoutVars>
      </dgm:prSet>
      <dgm:spPr/>
      <dgm:t>
        <a:bodyPr/>
        <a:lstStyle/>
        <a:p>
          <a:endParaRPr lang="fr-FR"/>
        </a:p>
      </dgm:t>
    </dgm:pt>
    <dgm:pt modelId="{2715CC13-B780-4610-B15C-87185A8AB102}" type="pres">
      <dgm:prSet presAssocID="{9875A3CC-50D5-4ABB-AA85-518ED643539F}" presName="FinalChildText" presStyleLbl="revTx" presStyleIdx="2" presStyleCnt="3">
        <dgm:presLayoutVars>
          <dgm:chMax val="0"/>
          <dgm:chPref val="0"/>
          <dgm:bulletEnabled val="1"/>
        </dgm:presLayoutVars>
      </dgm:prSet>
      <dgm:spPr/>
      <dgm:t>
        <a:bodyPr/>
        <a:lstStyle/>
        <a:p>
          <a:endParaRPr lang="fr-FR"/>
        </a:p>
      </dgm:t>
    </dgm:pt>
  </dgm:ptLst>
  <dgm:cxnLst>
    <dgm:cxn modelId="{8AD6D54F-F33B-4F29-9808-CD6AB8AF9CF2}" srcId="{EF126F70-A6F1-4E5B-B7CE-35E5A5E3425E}" destId="{4936C95D-5E72-4F33-B74E-9155E23D3903}" srcOrd="0" destOrd="0" parTransId="{D50E7E61-2C86-4F43-BB5F-C4DE6735812A}" sibTransId="{A859ACAB-E6DD-402D-87BF-AD81A2E84661}"/>
    <dgm:cxn modelId="{09780804-8158-4DDE-88BB-23C33AD579B9}" type="presOf" srcId="{A38E5E44-1EC2-4EEB-851E-F4068425AA0B}" destId="{2715CC13-B780-4610-B15C-87185A8AB102}" srcOrd="0" destOrd="0" presId="urn:microsoft.com/office/officeart/2005/8/layout/StepDownProcess"/>
    <dgm:cxn modelId="{80F6BFD8-8254-497C-BF8A-4420DEBD6A3C}" type="presOf" srcId="{691B9B76-E480-4150-8700-7CD15600005D}" destId="{FC675518-D370-4584-BA36-CFCAD45B6340}" srcOrd="0" destOrd="0" presId="urn:microsoft.com/office/officeart/2005/8/layout/StepDownProcess"/>
    <dgm:cxn modelId="{F22F1652-672B-4190-8FEB-701A7B5585BE}" type="presOf" srcId="{9875A3CC-50D5-4ABB-AA85-518ED643539F}" destId="{60383C9E-2171-40A5-90AC-6B5F9F9BEF60}" srcOrd="0" destOrd="0" presId="urn:microsoft.com/office/officeart/2005/8/layout/StepDownProcess"/>
    <dgm:cxn modelId="{639A515D-9E4A-4784-BBA1-137DBDBCAADC}" type="presOf" srcId="{1B6C5B9E-AAA4-4C3C-8F54-E823643BF292}" destId="{9CDC1342-B3C4-4442-BFA4-41379BDE68D9}" srcOrd="0" destOrd="0" presId="urn:microsoft.com/office/officeart/2005/8/layout/StepDownProcess"/>
    <dgm:cxn modelId="{30AD1C14-B14E-4781-AA59-26B2BEBD352F}" type="presOf" srcId="{5287ECDE-A2F8-4B09-A39A-47A5934B6AE2}" destId="{6D44EAAF-F5DC-4DBD-A396-514120EA38F9}" srcOrd="0" destOrd="0" presId="urn:microsoft.com/office/officeart/2005/8/layout/StepDownProcess"/>
    <dgm:cxn modelId="{76501BB6-10A0-46F7-8696-CA10E6024EA3}" srcId="{5287ECDE-A2F8-4B09-A39A-47A5934B6AE2}" destId="{9875A3CC-50D5-4ABB-AA85-518ED643539F}" srcOrd="2" destOrd="0" parTransId="{72BB1981-3053-4F95-A10A-D869FDE7C611}" sibTransId="{695319FD-E686-47E0-8671-2EE7D31505D5}"/>
    <dgm:cxn modelId="{7B03A39F-95C7-432D-93FD-2F52139A0BAE}" srcId="{5287ECDE-A2F8-4B09-A39A-47A5934B6AE2}" destId="{1B6C5B9E-AAA4-4C3C-8F54-E823643BF292}" srcOrd="0" destOrd="0" parTransId="{753956F1-9F84-41CC-BF0A-22BC4C4DAE56}" sibTransId="{7AEC6D18-F02D-4E78-9DC4-73EA2C8A8BDF}"/>
    <dgm:cxn modelId="{7CB0F9FA-0416-4BFE-9DFD-55B9B2E114B8}" srcId="{5287ECDE-A2F8-4B09-A39A-47A5934B6AE2}" destId="{EF126F70-A6F1-4E5B-B7CE-35E5A5E3425E}" srcOrd="1" destOrd="0" parTransId="{E24A3178-8E8F-4443-B3EA-D355284D0FB2}" sibTransId="{FB60D4D9-32E3-4205-A17B-54519EC74B7C}"/>
    <dgm:cxn modelId="{7314D2A6-59C6-48F4-B74F-2206906931D1}" srcId="{1B6C5B9E-AAA4-4C3C-8F54-E823643BF292}" destId="{691B9B76-E480-4150-8700-7CD15600005D}" srcOrd="0" destOrd="0" parTransId="{BC65DC15-D088-4998-9B43-C6BEA6CFE342}" sibTransId="{769D8B2A-5FD4-4107-B16E-C64CF7016786}"/>
    <dgm:cxn modelId="{A26952AA-680B-49D6-8ABC-28B09626497E}" type="presOf" srcId="{4936C95D-5E72-4F33-B74E-9155E23D3903}" destId="{AD33337C-540C-4D2A-940D-61CFCD59FA5F}" srcOrd="0" destOrd="0" presId="urn:microsoft.com/office/officeart/2005/8/layout/StepDownProcess"/>
    <dgm:cxn modelId="{C81530E4-D974-4069-A345-84422BCDDFC9}" type="presOf" srcId="{EF126F70-A6F1-4E5B-B7CE-35E5A5E3425E}" destId="{9E5C8DF0-4DC2-485C-BCB8-6F2C06FCD2A7}" srcOrd="0" destOrd="0" presId="urn:microsoft.com/office/officeart/2005/8/layout/StepDownProcess"/>
    <dgm:cxn modelId="{646B0421-F972-477D-BC2E-0AD9EEC6A88D}" srcId="{9875A3CC-50D5-4ABB-AA85-518ED643539F}" destId="{A38E5E44-1EC2-4EEB-851E-F4068425AA0B}" srcOrd="0" destOrd="0" parTransId="{53F8DF40-5A82-4B93-8645-F5387A968D78}" sibTransId="{64F23242-8644-41A8-BF6A-E54E6946F8DC}"/>
    <dgm:cxn modelId="{22B0F6F8-466D-4773-8706-99DE1EAE8D55}" type="presParOf" srcId="{6D44EAAF-F5DC-4DBD-A396-514120EA38F9}" destId="{F69F99F5-1E48-4BCA-89EF-73CDD6C9BB37}" srcOrd="0" destOrd="0" presId="urn:microsoft.com/office/officeart/2005/8/layout/StepDownProcess"/>
    <dgm:cxn modelId="{C20163E1-39D1-470A-AF44-8C838F82A3A6}" type="presParOf" srcId="{F69F99F5-1E48-4BCA-89EF-73CDD6C9BB37}" destId="{8B05CCB1-3D29-4976-88C6-73C0A1077EA5}" srcOrd="0" destOrd="0" presId="urn:microsoft.com/office/officeart/2005/8/layout/StepDownProcess"/>
    <dgm:cxn modelId="{42C8EF9F-AE70-4439-8DA3-46C5CEE49525}" type="presParOf" srcId="{F69F99F5-1E48-4BCA-89EF-73CDD6C9BB37}" destId="{9CDC1342-B3C4-4442-BFA4-41379BDE68D9}" srcOrd="1" destOrd="0" presId="urn:microsoft.com/office/officeart/2005/8/layout/StepDownProcess"/>
    <dgm:cxn modelId="{17F70C37-31FF-4D43-9ABC-752FCF1A3DFA}" type="presParOf" srcId="{F69F99F5-1E48-4BCA-89EF-73CDD6C9BB37}" destId="{FC675518-D370-4584-BA36-CFCAD45B6340}" srcOrd="2" destOrd="0" presId="urn:microsoft.com/office/officeart/2005/8/layout/StepDownProcess"/>
    <dgm:cxn modelId="{CA409FF2-E309-4076-80A9-852A6E1F7CE1}" type="presParOf" srcId="{6D44EAAF-F5DC-4DBD-A396-514120EA38F9}" destId="{93C49D2C-2C59-4E02-9799-D72E9619B3F8}" srcOrd="1" destOrd="0" presId="urn:microsoft.com/office/officeart/2005/8/layout/StepDownProcess"/>
    <dgm:cxn modelId="{D1AEBA09-CE7F-4A33-A137-4AD685518D26}" type="presParOf" srcId="{6D44EAAF-F5DC-4DBD-A396-514120EA38F9}" destId="{39AC54AB-88D8-42FC-8216-AA8E1BE9DE1D}" srcOrd="2" destOrd="0" presId="urn:microsoft.com/office/officeart/2005/8/layout/StepDownProcess"/>
    <dgm:cxn modelId="{6EF5CCAB-5A11-4EF8-A86A-D810221DFF68}" type="presParOf" srcId="{39AC54AB-88D8-42FC-8216-AA8E1BE9DE1D}" destId="{2DBEEDF6-5EFA-4762-880C-C36F6CEBD0F4}" srcOrd="0" destOrd="0" presId="urn:microsoft.com/office/officeart/2005/8/layout/StepDownProcess"/>
    <dgm:cxn modelId="{0394646B-CE73-41CA-9C39-6FEE307B2636}" type="presParOf" srcId="{39AC54AB-88D8-42FC-8216-AA8E1BE9DE1D}" destId="{9E5C8DF0-4DC2-485C-BCB8-6F2C06FCD2A7}" srcOrd="1" destOrd="0" presId="urn:microsoft.com/office/officeart/2005/8/layout/StepDownProcess"/>
    <dgm:cxn modelId="{FCF20BAA-B084-48F1-81D8-370626D1BD77}" type="presParOf" srcId="{39AC54AB-88D8-42FC-8216-AA8E1BE9DE1D}" destId="{AD33337C-540C-4D2A-940D-61CFCD59FA5F}" srcOrd="2" destOrd="0" presId="urn:microsoft.com/office/officeart/2005/8/layout/StepDownProcess"/>
    <dgm:cxn modelId="{6611396B-363C-4457-97BD-AB9C35BC4869}" type="presParOf" srcId="{6D44EAAF-F5DC-4DBD-A396-514120EA38F9}" destId="{CF0628E3-BA0A-4C28-9A83-603B96C8E10B}" srcOrd="3" destOrd="0" presId="urn:microsoft.com/office/officeart/2005/8/layout/StepDownProcess"/>
    <dgm:cxn modelId="{99A929B6-E468-46C4-A2C2-881B76C70C88}" type="presParOf" srcId="{6D44EAAF-F5DC-4DBD-A396-514120EA38F9}" destId="{A0864910-2283-490A-92AF-96BDD9F43B20}" srcOrd="4" destOrd="0" presId="urn:microsoft.com/office/officeart/2005/8/layout/StepDownProcess"/>
    <dgm:cxn modelId="{0C28F07B-F6CA-45A8-89B6-46857AB43198}" type="presParOf" srcId="{A0864910-2283-490A-92AF-96BDD9F43B20}" destId="{60383C9E-2171-40A5-90AC-6B5F9F9BEF60}" srcOrd="0" destOrd="0" presId="urn:microsoft.com/office/officeart/2005/8/layout/StepDownProcess"/>
    <dgm:cxn modelId="{9BA60523-30EE-4027-B840-8FECBC88717B}" type="presParOf" srcId="{A0864910-2283-490A-92AF-96BDD9F43B20}" destId="{2715CC13-B780-4610-B15C-87185A8AB102}"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5CCB1-3D29-4976-88C6-73C0A1077EA5}">
      <dsp:nvSpPr>
        <dsp:cNvPr id="0" name=""/>
        <dsp:cNvSpPr/>
      </dsp:nvSpPr>
      <dsp:spPr>
        <a:xfrm rot="5400000">
          <a:off x="1230790" y="835749"/>
          <a:ext cx="739148" cy="841494"/>
        </a:xfrm>
        <a:prstGeom prst="bentUpArrow">
          <a:avLst>
            <a:gd name="adj1" fmla="val 32840"/>
            <a:gd name="adj2" fmla="val 25000"/>
            <a:gd name="adj3" fmla="val 35780"/>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DC1342-B3C4-4442-BFA4-41379BDE68D9}">
      <dsp:nvSpPr>
        <dsp:cNvPr id="0" name=""/>
        <dsp:cNvSpPr/>
      </dsp:nvSpPr>
      <dsp:spPr>
        <a:xfrm>
          <a:off x="499044" y="16388"/>
          <a:ext cx="2316123" cy="870963"/>
        </a:xfrm>
        <a:prstGeom prst="roundRect">
          <a:avLst>
            <a:gd name="adj" fmla="val 1667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Les contextes</a:t>
          </a:r>
          <a:endParaRPr lang="fr-FR" sz="2000" kern="1200" dirty="0"/>
        </a:p>
      </dsp:txBody>
      <dsp:txXfrm>
        <a:off x="541569" y="58913"/>
        <a:ext cx="2231073" cy="785913"/>
      </dsp:txXfrm>
    </dsp:sp>
    <dsp:sp modelId="{FC675518-D370-4584-BA36-CFCAD45B6340}">
      <dsp:nvSpPr>
        <dsp:cNvPr id="0" name=""/>
        <dsp:cNvSpPr/>
      </dsp:nvSpPr>
      <dsp:spPr>
        <a:xfrm>
          <a:off x="2279252" y="99454"/>
          <a:ext cx="904978" cy="703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fr-FR" sz="2800" kern="1200" dirty="0"/>
        </a:p>
      </dsp:txBody>
      <dsp:txXfrm>
        <a:off x="2279252" y="99454"/>
        <a:ext cx="904978" cy="703951"/>
      </dsp:txXfrm>
    </dsp:sp>
    <dsp:sp modelId="{2DBEEDF6-5EFA-4762-880C-C36F6CEBD0F4}">
      <dsp:nvSpPr>
        <dsp:cNvPr id="0" name=""/>
        <dsp:cNvSpPr/>
      </dsp:nvSpPr>
      <dsp:spPr>
        <a:xfrm rot="5400000">
          <a:off x="2516930" y="1814129"/>
          <a:ext cx="739148" cy="841494"/>
        </a:xfrm>
        <a:prstGeom prst="bentUpArrow">
          <a:avLst>
            <a:gd name="adj1" fmla="val 32840"/>
            <a:gd name="adj2" fmla="val 25000"/>
            <a:gd name="adj3" fmla="val 35780"/>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5C8DF0-4DC2-485C-BCB8-6F2C06FCD2A7}">
      <dsp:nvSpPr>
        <dsp:cNvPr id="0" name=""/>
        <dsp:cNvSpPr/>
      </dsp:nvSpPr>
      <dsp:spPr>
        <a:xfrm>
          <a:off x="2150794" y="965738"/>
          <a:ext cx="2310624" cy="870963"/>
        </a:xfrm>
        <a:prstGeom prst="roundRect">
          <a:avLst>
            <a:gd name="adj" fmla="val 1667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Situations didactiques</a:t>
          </a:r>
        </a:p>
        <a:p>
          <a:pPr lvl="0" algn="ctr" defTabSz="889000">
            <a:lnSpc>
              <a:spcPct val="90000"/>
            </a:lnSpc>
            <a:spcBef>
              <a:spcPct val="0"/>
            </a:spcBef>
            <a:spcAft>
              <a:spcPct val="35000"/>
            </a:spcAft>
          </a:pPr>
          <a:r>
            <a:rPr lang="fr-FR" sz="1400" kern="1200" dirty="0" smtClean="0"/>
            <a:t>(projets adaptés)</a:t>
          </a:r>
          <a:endParaRPr lang="fr-FR" sz="1400" kern="1200" dirty="0"/>
        </a:p>
      </dsp:txBody>
      <dsp:txXfrm>
        <a:off x="2193319" y="1008263"/>
        <a:ext cx="2225574" cy="785913"/>
      </dsp:txXfrm>
    </dsp:sp>
    <dsp:sp modelId="{AD33337C-540C-4D2A-940D-61CFCD59FA5F}">
      <dsp:nvSpPr>
        <dsp:cNvPr id="0" name=""/>
        <dsp:cNvSpPr/>
      </dsp:nvSpPr>
      <dsp:spPr>
        <a:xfrm>
          <a:off x="3565392" y="1077834"/>
          <a:ext cx="904978" cy="703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fr-FR" sz="2800" kern="1200" dirty="0"/>
        </a:p>
      </dsp:txBody>
      <dsp:txXfrm>
        <a:off x="3565392" y="1077834"/>
        <a:ext cx="904978" cy="703951"/>
      </dsp:txXfrm>
    </dsp:sp>
    <dsp:sp modelId="{60383C9E-2171-40A5-90AC-6B5F9F9BEF60}">
      <dsp:nvSpPr>
        <dsp:cNvPr id="0" name=""/>
        <dsp:cNvSpPr/>
      </dsp:nvSpPr>
      <dsp:spPr>
        <a:xfrm>
          <a:off x="3396134" y="1937925"/>
          <a:ext cx="2157762" cy="870963"/>
        </a:xfrm>
        <a:prstGeom prst="roundRect">
          <a:avLst>
            <a:gd name="adj" fmla="val 1667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Situations  problèmes par disciplines</a:t>
          </a:r>
          <a:endParaRPr lang="fr-FR" sz="2000" kern="1200" dirty="0"/>
        </a:p>
      </dsp:txBody>
      <dsp:txXfrm>
        <a:off x="3438659" y="1980450"/>
        <a:ext cx="2072712" cy="785913"/>
      </dsp:txXfrm>
    </dsp:sp>
    <dsp:sp modelId="{2715CC13-B780-4610-B15C-87185A8AB102}">
      <dsp:nvSpPr>
        <dsp:cNvPr id="0" name=""/>
        <dsp:cNvSpPr/>
      </dsp:nvSpPr>
      <dsp:spPr>
        <a:xfrm>
          <a:off x="4777851" y="2056213"/>
          <a:ext cx="904978" cy="703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fr-FR" sz="2800" kern="1200" dirty="0"/>
        </a:p>
      </dsp:txBody>
      <dsp:txXfrm>
        <a:off x="4777851" y="2056213"/>
        <a:ext cx="904978" cy="70395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BDBDD-814C-448E-8354-7BAAF4EFB73D}" type="datetimeFigureOut">
              <a:rPr lang="fr-FR" smtClean="0"/>
              <a:t>14/10/2016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5E3E7-469F-45C8-A274-20F46A8B715A}" type="slidenum">
              <a:rPr lang="fr-FR" smtClean="0"/>
              <a:t>‹N°›</a:t>
            </a:fld>
            <a:endParaRPr lang="fr-FR"/>
          </a:p>
        </p:txBody>
      </p:sp>
    </p:spTree>
    <p:extLst>
      <p:ext uri="{BB962C8B-B14F-4D97-AF65-F5344CB8AC3E}">
        <p14:creationId xmlns:p14="http://schemas.microsoft.com/office/powerpoint/2010/main" val="55312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C4B4E089-83A4-4601-8B62-E3BD7C516562}" type="datetime1">
              <a:rPr lang="fr-FR" smtClean="0"/>
              <a:t>14/10/2016</a:t>
            </a:fld>
            <a:endParaRPr lang="fr-FR"/>
          </a:p>
        </p:txBody>
      </p:sp>
      <p:sp>
        <p:nvSpPr>
          <p:cNvPr id="5" name="Footer Placeholder 4"/>
          <p:cNvSpPr>
            <a:spLocks noGrp="1"/>
          </p:cNvSpPr>
          <p:nvPr>
            <p:ph type="ftr" sz="quarter" idx="11"/>
          </p:nvPr>
        </p:nvSpPr>
        <p:spPr/>
        <p:txBody>
          <a:bodyPr/>
          <a:lstStyle/>
          <a:p>
            <a:r>
              <a:rPr lang="fr-FR"/>
              <a:t>CAP Cuisine  2016/2018                      LHT Blois</a:t>
            </a:r>
          </a:p>
        </p:txBody>
      </p:sp>
      <p:sp>
        <p:nvSpPr>
          <p:cNvPr id="6" name="Slide Number Placeholder 5"/>
          <p:cNvSpPr>
            <a:spLocks noGrp="1"/>
          </p:cNvSpPr>
          <p:nvPr>
            <p:ph type="sldNum" sz="quarter" idx="12"/>
          </p:nvPr>
        </p:nvSpPr>
        <p:spPr/>
        <p:txBody>
          <a:bodyPr/>
          <a:lstStyle/>
          <a:p>
            <a:fld id="{72C56A6C-D73D-4841-B9D6-71C4281AEC6D}" type="slidenum">
              <a:rPr lang="fr-FR" smtClean="0"/>
              <a:t>‹N°›</a:t>
            </a:fld>
            <a:endParaRPr lang="fr-FR"/>
          </a:p>
        </p:txBody>
      </p:sp>
    </p:spTree>
    <p:extLst>
      <p:ext uri="{BB962C8B-B14F-4D97-AF65-F5344CB8AC3E}">
        <p14:creationId xmlns:p14="http://schemas.microsoft.com/office/powerpoint/2010/main" val="898845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2E6A70D-F63D-45D3-8C4E-22450A9CF475}" type="datetime1">
              <a:rPr lang="fr-FR" smtClean="0"/>
              <a:t>14/10/2016</a:t>
            </a:fld>
            <a:endParaRPr lang="fr-FR"/>
          </a:p>
        </p:txBody>
      </p:sp>
      <p:sp>
        <p:nvSpPr>
          <p:cNvPr id="8" name="Footer Placeholder 7"/>
          <p:cNvSpPr>
            <a:spLocks noGrp="1"/>
          </p:cNvSpPr>
          <p:nvPr>
            <p:ph type="ftr" sz="quarter" idx="11"/>
          </p:nvPr>
        </p:nvSpPr>
        <p:spPr/>
        <p:txBody>
          <a:bodyPr/>
          <a:lstStyle/>
          <a:p>
            <a:r>
              <a:rPr lang="fr-FR"/>
              <a:t>CAP Cuisine  2016/2018                      LHT Blois</a:t>
            </a:r>
          </a:p>
        </p:txBody>
      </p:sp>
      <p:sp>
        <p:nvSpPr>
          <p:cNvPr id="9" name="Slide Number Placeholder 8"/>
          <p:cNvSpPr>
            <a:spLocks noGrp="1"/>
          </p:cNvSpPr>
          <p:nvPr>
            <p:ph type="sldNum" sz="quarter" idx="12"/>
          </p:nvPr>
        </p:nvSpPr>
        <p:spPr/>
        <p:txBody>
          <a:bodyPr/>
          <a:lstStyle/>
          <a:p>
            <a:fld id="{72C56A6C-D73D-4841-B9D6-71C4281AEC6D}" type="slidenum">
              <a:rPr lang="fr-FR" smtClean="0"/>
              <a:t>‹N°›</a:t>
            </a:fld>
            <a:endParaRPr lang="fr-FR"/>
          </a:p>
        </p:txBody>
      </p:sp>
    </p:spTree>
    <p:extLst>
      <p:ext uri="{BB962C8B-B14F-4D97-AF65-F5344CB8AC3E}">
        <p14:creationId xmlns:p14="http://schemas.microsoft.com/office/powerpoint/2010/main" val="1464040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F741B5E-1E8C-472E-A564-2D2D65BC93C8}" type="datetime1">
              <a:rPr lang="fr-FR" smtClean="0"/>
              <a:t>14/10/2016</a:t>
            </a:fld>
            <a:endParaRPr lang="fr-FR"/>
          </a:p>
        </p:txBody>
      </p:sp>
      <p:sp>
        <p:nvSpPr>
          <p:cNvPr id="8" name="Footer Placeholder 7"/>
          <p:cNvSpPr>
            <a:spLocks noGrp="1"/>
          </p:cNvSpPr>
          <p:nvPr>
            <p:ph type="ftr" sz="quarter" idx="11"/>
          </p:nvPr>
        </p:nvSpPr>
        <p:spPr/>
        <p:txBody>
          <a:bodyPr/>
          <a:lstStyle/>
          <a:p>
            <a:r>
              <a:rPr lang="fr-FR"/>
              <a:t>CAP Cuisine  2016/2018                      LHT Blois</a:t>
            </a:r>
          </a:p>
        </p:txBody>
      </p:sp>
      <p:sp>
        <p:nvSpPr>
          <p:cNvPr id="9" name="Slide Number Placeholder 8"/>
          <p:cNvSpPr>
            <a:spLocks noGrp="1"/>
          </p:cNvSpPr>
          <p:nvPr>
            <p:ph type="sldNum" sz="quarter" idx="12"/>
          </p:nvPr>
        </p:nvSpPr>
        <p:spPr/>
        <p:txBody>
          <a:bodyPr/>
          <a:lstStyle/>
          <a:p>
            <a:fld id="{72C56A6C-D73D-4841-B9D6-71C4281AEC6D}" type="slidenum">
              <a:rPr lang="fr-FR" smtClean="0"/>
              <a:t>‹N°›</a:t>
            </a:fld>
            <a:endParaRPr lang="fr-FR"/>
          </a:p>
        </p:txBody>
      </p:sp>
    </p:spTree>
    <p:extLst>
      <p:ext uri="{BB962C8B-B14F-4D97-AF65-F5344CB8AC3E}">
        <p14:creationId xmlns:p14="http://schemas.microsoft.com/office/powerpoint/2010/main" val="1425046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18AF9DD-A297-45E4-B289-687DE2F67493}" type="datetime1">
              <a:rPr lang="fr-FR" smtClean="0"/>
              <a:t>14/10/2016</a:t>
            </a:fld>
            <a:endParaRPr lang="fr-FR"/>
          </a:p>
        </p:txBody>
      </p:sp>
      <p:sp>
        <p:nvSpPr>
          <p:cNvPr id="5" name="Footer Placeholder 4"/>
          <p:cNvSpPr>
            <a:spLocks noGrp="1"/>
          </p:cNvSpPr>
          <p:nvPr>
            <p:ph type="ftr" sz="quarter" idx="11"/>
          </p:nvPr>
        </p:nvSpPr>
        <p:spPr/>
        <p:txBody>
          <a:bodyPr/>
          <a:lstStyle/>
          <a:p>
            <a:r>
              <a:rPr lang="fr-FR"/>
              <a:t>CAP Cuisine  2016/2018                      LHT Blois</a:t>
            </a:r>
          </a:p>
        </p:txBody>
      </p:sp>
      <p:sp>
        <p:nvSpPr>
          <p:cNvPr id="6" name="Slide Number Placeholder 5"/>
          <p:cNvSpPr>
            <a:spLocks noGrp="1"/>
          </p:cNvSpPr>
          <p:nvPr>
            <p:ph type="sldNum" sz="quarter" idx="12"/>
          </p:nvPr>
        </p:nvSpPr>
        <p:spPr/>
        <p:txBody>
          <a:bodyPr/>
          <a:lstStyle/>
          <a:p>
            <a:fld id="{72C56A6C-D73D-4841-B9D6-71C4281AEC6D}" type="slidenum">
              <a:rPr lang="fr-FR" smtClean="0"/>
              <a:t>‹N°›</a:t>
            </a:fld>
            <a:endParaRPr lang="fr-FR"/>
          </a:p>
        </p:txBody>
      </p:sp>
    </p:spTree>
    <p:extLst>
      <p:ext uri="{BB962C8B-B14F-4D97-AF65-F5344CB8AC3E}">
        <p14:creationId xmlns:p14="http://schemas.microsoft.com/office/powerpoint/2010/main" val="2936098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730193A-8E24-4AEE-B2E8-2F7F7B7541A2}" type="datetime1">
              <a:rPr lang="fr-FR" smtClean="0"/>
              <a:t>14/10/2016</a:t>
            </a:fld>
            <a:endParaRPr lang="fr-FR"/>
          </a:p>
        </p:txBody>
      </p:sp>
      <p:sp>
        <p:nvSpPr>
          <p:cNvPr id="5" name="Footer Placeholder 4"/>
          <p:cNvSpPr>
            <a:spLocks noGrp="1"/>
          </p:cNvSpPr>
          <p:nvPr>
            <p:ph type="ftr" sz="quarter" idx="11"/>
          </p:nvPr>
        </p:nvSpPr>
        <p:spPr/>
        <p:txBody>
          <a:bodyPr/>
          <a:lstStyle/>
          <a:p>
            <a:r>
              <a:rPr lang="fr-FR"/>
              <a:t>CAP Cuisine  2016/2018                      LHT Blois</a:t>
            </a:r>
          </a:p>
        </p:txBody>
      </p:sp>
      <p:sp>
        <p:nvSpPr>
          <p:cNvPr id="6" name="Slide Number Placeholder 5"/>
          <p:cNvSpPr>
            <a:spLocks noGrp="1"/>
          </p:cNvSpPr>
          <p:nvPr>
            <p:ph type="sldNum" sz="quarter" idx="12"/>
          </p:nvPr>
        </p:nvSpPr>
        <p:spPr/>
        <p:txBody>
          <a:bodyPr/>
          <a:lstStyle/>
          <a:p>
            <a:fld id="{72C56A6C-D73D-4841-B9D6-71C4281AEC6D}" type="slidenum">
              <a:rPr lang="fr-FR" smtClean="0"/>
              <a:t>‹N°›</a:t>
            </a:fld>
            <a:endParaRPr lang="fr-FR"/>
          </a:p>
        </p:txBody>
      </p:sp>
    </p:spTree>
    <p:extLst>
      <p:ext uri="{BB962C8B-B14F-4D97-AF65-F5344CB8AC3E}">
        <p14:creationId xmlns:p14="http://schemas.microsoft.com/office/powerpoint/2010/main" val="372064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A12939C1-CF1D-47C9-982F-A2F550DD0813}" type="datetime1">
              <a:rPr lang="fr-FR" smtClean="0"/>
              <a:t>14/10/2016</a:t>
            </a:fld>
            <a:endParaRPr lang="fr-FR"/>
          </a:p>
        </p:txBody>
      </p:sp>
      <p:sp>
        <p:nvSpPr>
          <p:cNvPr id="9" name="Footer Placeholder 8"/>
          <p:cNvSpPr>
            <a:spLocks noGrp="1"/>
          </p:cNvSpPr>
          <p:nvPr>
            <p:ph type="ftr" sz="quarter" idx="11"/>
          </p:nvPr>
        </p:nvSpPr>
        <p:spPr/>
        <p:txBody>
          <a:bodyPr/>
          <a:lstStyle/>
          <a:p>
            <a:r>
              <a:rPr lang="fr-FR"/>
              <a:t>CAP Cuisine  2016/2018                      LHT Blois</a:t>
            </a:r>
          </a:p>
        </p:txBody>
      </p:sp>
      <p:sp>
        <p:nvSpPr>
          <p:cNvPr id="10" name="Slide Number Placeholder 9"/>
          <p:cNvSpPr>
            <a:spLocks noGrp="1"/>
          </p:cNvSpPr>
          <p:nvPr>
            <p:ph type="sldNum" sz="quarter" idx="12"/>
          </p:nvPr>
        </p:nvSpPr>
        <p:spPr/>
        <p:txBody>
          <a:bodyPr/>
          <a:lstStyle/>
          <a:p>
            <a:fld id="{72C56A6C-D73D-4841-B9D6-71C4281AEC6D}" type="slidenum">
              <a:rPr lang="fr-FR" smtClean="0"/>
              <a:t>‹N°›</a:t>
            </a:fld>
            <a:endParaRPr lang="fr-FR"/>
          </a:p>
        </p:txBody>
      </p:sp>
    </p:spTree>
    <p:extLst>
      <p:ext uri="{BB962C8B-B14F-4D97-AF65-F5344CB8AC3E}">
        <p14:creationId xmlns:p14="http://schemas.microsoft.com/office/powerpoint/2010/main" val="334157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p:txBody>
          <a:bodyPr/>
          <a:lstStyle/>
          <a:p>
            <a:fld id="{CAD8F268-0B24-46B2-BB74-1D016FBF2A8F}" type="datetime1">
              <a:rPr lang="fr-FR" smtClean="0"/>
              <a:t>14/10/2016</a:t>
            </a:fld>
            <a:endParaRPr lang="fr-FR"/>
          </a:p>
        </p:txBody>
      </p:sp>
      <p:sp>
        <p:nvSpPr>
          <p:cNvPr id="11" name="Footer Placeholder 10"/>
          <p:cNvSpPr>
            <a:spLocks noGrp="1"/>
          </p:cNvSpPr>
          <p:nvPr>
            <p:ph type="ftr" sz="quarter" idx="11"/>
          </p:nvPr>
        </p:nvSpPr>
        <p:spPr/>
        <p:txBody>
          <a:bodyPr/>
          <a:lstStyle/>
          <a:p>
            <a:r>
              <a:rPr lang="fr-FR"/>
              <a:t>CAP Cuisine  2016/2018                      LHT Blois</a:t>
            </a:r>
          </a:p>
        </p:txBody>
      </p:sp>
      <p:sp>
        <p:nvSpPr>
          <p:cNvPr id="12" name="Slide Number Placeholder 11"/>
          <p:cNvSpPr>
            <a:spLocks noGrp="1"/>
          </p:cNvSpPr>
          <p:nvPr>
            <p:ph type="sldNum" sz="quarter" idx="12"/>
          </p:nvPr>
        </p:nvSpPr>
        <p:spPr/>
        <p:txBody>
          <a:bodyPr/>
          <a:lstStyle/>
          <a:p>
            <a:fld id="{72C56A6C-D73D-4841-B9D6-71C4281AEC6D}" type="slidenum">
              <a:rPr lang="fr-FR" smtClean="0"/>
              <a:t>‹N°›</a:t>
            </a:fld>
            <a:endParaRPr lang="fr-FR"/>
          </a:p>
        </p:txBody>
      </p:sp>
    </p:spTree>
    <p:extLst>
      <p:ext uri="{BB962C8B-B14F-4D97-AF65-F5344CB8AC3E}">
        <p14:creationId xmlns:p14="http://schemas.microsoft.com/office/powerpoint/2010/main" val="358604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p:txBody>
          <a:bodyPr/>
          <a:lstStyle/>
          <a:p>
            <a:fld id="{B526687F-B9A5-4658-8CFA-5120930494D8}" type="datetime1">
              <a:rPr lang="fr-FR" smtClean="0"/>
              <a:t>14/10/2016</a:t>
            </a:fld>
            <a:endParaRPr lang="fr-FR"/>
          </a:p>
        </p:txBody>
      </p:sp>
      <p:sp>
        <p:nvSpPr>
          <p:cNvPr id="7" name="Footer Placeholder 6"/>
          <p:cNvSpPr>
            <a:spLocks noGrp="1"/>
          </p:cNvSpPr>
          <p:nvPr>
            <p:ph type="ftr" sz="quarter" idx="11"/>
          </p:nvPr>
        </p:nvSpPr>
        <p:spPr/>
        <p:txBody>
          <a:bodyPr/>
          <a:lstStyle/>
          <a:p>
            <a:r>
              <a:rPr lang="fr-FR"/>
              <a:t>CAP Cuisine  2016/2018                      LHT Blois</a:t>
            </a:r>
          </a:p>
        </p:txBody>
      </p:sp>
      <p:sp>
        <p:nvSpPr>
          <p:cNvPr id="8" name="Slide Number Placeholder 7"/>
          <p:cNvSpPr>
            <a:spLocks noGrp="1"/>
          </p:cNvSpPr>
          <p:nvPr>
            <p:ph type="sldNum" sz="quarter" idx="12"/>
          </p:nvPr>
        </p:nvSpPr>
        <p:spPr/>
        <p:txBody>
          <a:bodyPr/>
          <a:lstStyle/>
          <a:p>
            <a:fld id="{72C56A6C-D73D-4841-B9D6-71C4281AEC6D}" type="slidenum">
              <a:rPr lang="fr-FR" smtClean="0"/>
              <a:t>‹N°›</a:t>
            </a:fld>
            <a:endParaRPr lang="fr-FR"/>
          </a:p>
        </p:txBody>
      </p:sp>
    </p:spTree>
    <p:extLst>
      <p:ext uri="{BB962C8B-B14F-4D97-AF65-F5344CB8AC3E}">
        <p14:creationId xmlns:p14="http://schemas.microsoft.com/office/powerpoint/2010/main" val="1431548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0844EDA-7E69-4F3F-B4C1-F4C294DF0F9F}" type="datetime1">
              <a:rPr lang="fr-FR" smtClean="0"/>
              <a:t>14/10/2016</a:t>
            </a:fld>
            <a:endParaRPr lang="fr-FR"/>
          </a:p>
        </p:txBody>
      </p:sp>
      <p:sp>
        <p:nvSpPr>
          <p:cNvPr id="6" name="Footer Placeholder 5"/>
          <p:cNvSpPr>
            <a:spLocks noGrp="1"/>
          </p:cNvSpPr>
          <p:nvPr>
            <p:ph type="ftr" sz="quarter" idx="11"/>
          </p:nvPr>
        </p:nvSpPr>
        <p:spPr/>
        <p:txBody>
          <a:bodyPr/>
          <a:lstStyle/>
          <a:p>
            <a:r>
              <a:rPr lang="fr-FR"/>
              <a:t>CAP Cuisine  2016/2018                      LHT Blois</a:t>
            </a:r>
          </a:p>
        </p:txBody>
      </p:sp>
      <p:sp>
        <p:nvSpPr>
          <p:cNvPr id="7" name="Slide Number Placeholder 6"/>
          <p:cNvSpPr>
            <a:spLocks noGrp="1"/>
          </p:cNvSpPr>
          <p:nvPr>
            <p:ph type="sldNum" sz="quarter" idx="12"/>
          </p:nvPr>
        </p:nvSpPr>
        <p:spPr/>
        <p:txBody>
          <a:bodyPr/>
          <a:lstStyle/>
          <a:p>
            <a:fld id="{72C56A6C-D73D-4841-B9D6-71C4281AEC6D}" type="slidenum">
              <a:rPr lang="fr-FR" smtClean="0"/>
              <a:t>‹N°›</a:t>
            </a:fld>
            <a:endParaRPr lang="fr-FR"/>
          </a:p>
        </p:txBody>
      </p:sp>
    </p:spTree>
    <p:extLst>
      <p:ext uri="{BB962C8B-B14F-4D97-AF65-F5344CB8AC3E}">
        <p14:creationId xmlns:p14="http://schemas.microsoft.com/office/powerpoint/2010/main" val="4013762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8" name="Date Placeholder 7"/>
          <p:cNvSpPr>
            <a:spLocks noGrp="1"/>
          </p:cNvSpPr>
          <p:nvPr>
            <p:ph type="dt" sz="half" idx="10"/>
          </p:nvPr>
        </p:nvSpPr>
        <p:spPr/>
        <p:txBody>
          <a:bodyPr/>
          <a:lstStyle/>
          <a:p>
            <a:fld id="{671BE26B-6D0B-4A6A-B71B-3DA30EF5AA0A}" type="datetime1">
              <a:rPr lang="fr-FR" smtClean="0"/>
              <a:t>14/10/2016</a:t>
            </a:fld>
            <a:endParaRPr lang="fr-FR"/>
          </a:p>
        </p:txBody>
      </p:sp>
      <p:sp>
        <p:nvSpPr>
          <p:cNvPr id="9" name="Footer Placeholder 8"/>
          <p:cNvSpPr>
            <a:spLocks noGrp="1"/>
          </p:cNvSpPr>
          <p:nvPr>
            <p:ph type="ftr" sz="quarter" idx="11"/>
          </p:nvPr>
        </p:nvSpPr>
        <p:spPr/>
        <p:txBody>
          <a:bodyPr/>
          <a:lstStyle/>
          <a:p>
            <a:r>
              <a:rPr lang="fr-FR"/>
              <a:t>CAP Cuisine  2016/2018                      LHT Blois</a:t>
            </a:r>
          </a:p>
        </p:txBody>
      </p:sp>
      <p:sp>
        <p:nvSpPr>
          <p:cNvPr id="10" name="Slide Number Placeholder 9"/>
          <p:cNvSpPr>
            <a:spLocks noGrp="1"/>
          </p:cNvSpPr>
          <p:nvPr>
            <p:ph type="sldNum" sz="quarter" idx="12"/>
          </p:nvPr>
        </p:nvSpPr>
        <p:spPr/>
        <p:txBody>
          <a:bodyPr/>
          <a:lstStyle/>
          <a:p>
            <a:fld id="{72C56A6C-D73D-4841-B9D6-71C4281AEC6D}" type="slidenum">
              <a:rPr lang="fr-FR" smtClean="0"/>
              <a:t>‹N°›</a:t>
            </a:fld>
            <a:endParaRPr lang="fr-FR"/>
          </a:p>
        </p:txBody>
      </p:sp>
    </p:spTree>
    <p:extLst>
      <p:ext uri="{BB962C8B-B14F-4D97-AF65-F5344CB8AC3E}">
        <p14:creationId xmlns:p14="http://schemas.microsoft.com/office/powerpoint/2010/main" val="773669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8" name="Date Placeholder 7"/>
          <p:cNvSpPr>
            <a:spLocks noGrp="1"/>
          </p:cNvSpPr>
          <p:nvPr>
            <p:ph type="dt" sz="half" idx="10"/>
          </p:nvPr>
        </p:nvSpPr>
        <p:spPr/>
        <p:txBody>
          <a:bodyPr/>
          <a:lstStyle/>
          <a:p>
            <a:fld id="{FC53F703-78CF-4D04-BF9D-0038418B1765}" type="datetime1">
              <a:rPr lang="fr-FR" smtClean="0"/>
              <a:t>14/10/2016</a:t>
            </a:fld>
            <a:endParaRPr lang="fr-FR"/>
          </a:p>
        </p:txBody>
      </p:sp>
      <p:sp>
        <p:nvSpPr>
          <p:cNvPr id="9" name="Footer Placeholder 8"/>
          <p:cNvSpPr>
            <a:spLocks noGrp="1"/>
          </p:cNvSpPr>
          <p:nvPr>
            <p:ph type="ftr" sz="quarter" idx="11"/>
          </p:nvPr>
        </p:nvSpPr>
        <p:spPr>
          <a:xfrm>
            <a:off x="3499101" y="6356350"/>
            <a:ext cx="5911517" cy="365125"/>
          </a:xfrm>
        </p:spPr>
        <p:txBody>
          <a:bodyPr/>
          <a:lstStyle/>
          <a:p>
            <a:r>
              <a:rPr lang="fr-FR"/>
              <a:t>CAP Cuisine  2016/2018                      LHT Blois</a:t>
            </a:r>
            <a:endParaRPr lang="en-US" dirty="0"/>
          </a:p>
        </p:txBody>
      </p:sp>
      <p:sp>
        <p:nvSpPr>
          <p:cNvPr id="10" name="Slide Number Placeholder 9"/>
          <p:cNvSpPr>
            <a:spLocks noGrp="1"/>
          </p:cNvSpPr>
          <p:nvPr>
            <p:ph type="sldNum" sz="quarter" idx="12"/>
          </p:nvPr>
        </p:nvSpPr>
        <p:spPr/>
        <p:txBody>
          <a:bodyPr/>
          <a:lstStyle/>
          <a:p>
            <a:fld id="{72C56A6C-D73D-4841-B9D6-71C4281AEC6D}" type="slidenum">
              <a:rPr lang="fr-FR" smtClean="0"/>
              <a:t>‹N°›</a:t>
            </a:fld>
            <a:endParaRPr lang="fr-FR"/>
          </a:p>
        </p:txBody>
      </p:sp>
    </p:spTree>
    <p:extLst>
      <p:ext uri="{BB962C8B-B14F-4D97-AF65-F5344CB8AC3E}">
        <p14:creationId xmlns:p14="http://schemas.microsoft.com/office/powerpoint/2010/main" val="875220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C077555-1BA7-40B2-B4CD-C6437ED8AD55}" type="datetime1">
              <a:rPr lang="fr-FR" smtClean="0"/>
              <a:t>14/10/2016</a:t>
            </a:fld>
            <a:endParaRPr lang="fr-F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fr-FR"/>
              <a:t>CAP Cuisine  2016/2018                      LHT Blois</a:t>
            </a: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72C56A6C-D73D-4841-B9D6-71C4281AEC6D}" type="slidenum">
              <a:rPr lang="fr-FR" smtClean="0"/>
              <a:t>‹N°›</a:t>
            </a:fld>
            <a:endParaRPr lang="fr-FR"/>
          </a:p>
        </p:txBody>
      </p:sp>
    </p:spTree>
    <p:extLst>
      <p:ext uri="{BB962C8B-B14F-4D97-AF65-F5344CB8AC3E}">
        <p14:creationId xmlns:p14="http://schemas.microsoft.com/office/powerpoint/2010/main" val="91083798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24781" y="879701"/>
            <a:ext cx="9144000" cy="4345441"/>
          </a:xfrm>
        </p:spPr>
        <p:txBody>
          <a:bodyPr>
            <a:normAutofit fontScale="90000"/>
          </a:bodyPr>
          <a:lstStyle/>
          <a:p>
            <a:r>
              <a:rPr lang="fr-FR" u="sng" dirty="0" smtClean="0"/>
              <a:t/>
            </a:r>
            <a:br>
              <a:rPr lang="fr-FR" u="sng" dirty="0" smtClean="0"/>
            </a:br>
            <a:r>
              <a:rPr lang="fr-FR" u="sng" dirty="0"/>
              <a:t/>
            </a:r>
            <a:br>
              <a:rPr lang="fr-FR" u="sng" dirty="0"/>
            </a:br>
            <a:r>
              <a:rPr lang="fr-FR" u="sng" dirty="0" smtClean="0"/>
              <a:t/>
            </a:r>
            <a:br>
              <a:rPr lang="fr-FR" u="sng" dirty="0" smtClean="0"/>
            </a:br>
            <a:r>
              <a:rPr lang="fr-FR" sz="8000" u="sng" dirty="0" smtClean="0"/>
              <a:t>CAP cuisine </a:t>
            </a:r>
            <a:br>
              <a:rPr lang="fr-FR" sz="8000" u="sng" dirty="0" smtClean="0"/>
            </a:br>
            <a:r>
              <a:rPr lang="fr-FR" sz="8000" dirty="0" smtClean="0"/>
              <a:t> </a:t>
            </a:r>
            <a:r>
              <a:rPr lang="fr-FR" sz="4400" dirty="0" smtClean="0"/>
              <a:t>Le plan de formation</a:t>
            </a:r>
            <a:br>
              <a:rPr lang="fr-FR" sz="4400" dirty="0" smtClean="0"/>
            </a:br>
            <a:r>
              <a:rPr lang="fr-FR" sz="4400" dirty="0"/>
              <a:t/>
            </a:r>
            <a:br>
              <a:rPr lang="fr-FR" sz="4400" dirty="0"/>
            </a:br>
            <a:r>
              <a:rPr lang="fr-FR" sz="4400" dirty="0" smtClean="0"/>
              <a:t>La séquence pédagogique</a:t>
            </a:r>
            <a:br>
              <a:rPr lang="fr-FR" sz="4400" dirty="0" smtClean="0"/>
            </a:br>
            <a:endParaRPr lang="fr-FR" sz="4400" dirty="0"/>
          </a:p>
        </p:txBody>
      </p:sp>
      <p:pic>
        <p:nvPicPr>
          <p:cNvPr id="1026" name="Picture 2" descr="academie_ca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5030" y="725714"/>
            <a:ext cx="3526970" cy="535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416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 coins arrondis 8"/>
          <p:cNvSpPr/>
          <p:nvPr/>
        </p:nvSpPr>
        <p:spPr>
          <a:xfrm>
            <a:off x="3869269" y="450166"/>
            <a:ext cx="7497426" cy="1014853"/>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3869268" y="592187"/>
            <a:ext cx="7643191" cy="872832"/>
          </a:xfrm>
        </p:spPr>
        <p:txBody>
          <a:bodyPr>
            <a:normAutofit/>
          </a:bodyPr>
          <a:lstStyle/>
          <a:p>
            <a:r>
              <a:rPr lang="fr-FR" sz="3200" dirty="0">
                <a:solidFill>
                  <a:schemeClr val="tx1"/>
                </a:solidFill>
              </a:rPr>
              <a:t>Progression commune avec les Co-animations</a:t>
            </a:r>
          </a:p>
        </p:txBody>
      </p:sp>
      <p:pic>
        <p:nvPicPr>
          <p:cNvPr id="7" name="Espace réservé du contenu 3"/>
          <p:cNvPicPr>
            <a:picLocks noGrp="1" noChangeAspect="1"/>
          </p:cNvPicPr>
          <p:nvPr>
            <p:ph idx="1"/>
          </p:nvPr>
        </p:nvPicPr>
        <p:blipFill rotWithShape="1">
          <a:blip r:embed="rId2"/>
          <a:srcRect l="43863" t="30832" r="44071" b="19524"/>
          <a:stretch/>
        </p:blipFill>
        <p:spPr>
          <a:xfrm>
            <a:off x="499886" y="785046"/>
            <a:ext cx="2299983" cy="5320332"/>
          </a:xfrm>
          <a:prstGeom prst="rect">
            <a:avLst/>
          </a:prstGeom>
        </p:spPr>
      </p:pic>
      <p:sp>
        <p:nvSpPr>
          <p:cNvPr id="8" name="Espace réservé du pied de page 7"/>
          <p:cNvSpPr>
            <a:spLocks noGrp="1"/>
          </p:cNvSpPr>
          <p:nvPr>
            <p:ph type="ftr" sz="quarter" idx="11"/>
          </p:nvPr>
        </p:nvSpPr>
        <p:spPr>
          <a:xfrm>
            <a:off x="309489" y="6356350"/>
            <a:ext cx="11493305" cy="365125"/>
          </a:xfrm>
        </p:spPr>
        <p:txBody>
          <a:bodyPr/>
          <a:lstStyle/>
          <a:p>
            <a:r>
              <a:rPr lang="fr-FR" dirty="0"/>
              <a:t>CAP Cuisine  2016/2018                																				      LHT Blois</a:t>
            </a:r>
          </a:p>
        </p:txBody>
      </p:sp>
      <p:grpSp>
        <p:nvGrpSpPr>
          <p:cNvPr id="4" name="Groupe 3"/>
          <p:cNvGrpSpPr/>
          <p:nvPr/>
        </p:nvGrpSpPr>
        <p:grpSpPr>
          <a:xfrm>
            <a:off x="4074941" y="1737245"/>
            <a:ext cx="6925994" cy="4542354"/>
            <a:chOff x="3048000" y="2751142"/>
            <a:chExt cx="5956851" cy="3613282"/>
          </a:xfrm>
        </p:grpSpPr>
        <p:pic>
          <p:nvPicPr>
            <p:cNvPr id="5" name="Image 4"/>
            <p:cNvPicPr>
              <a:picLocks noChangeAspect="1"/>
            </p:cNvPicPr>
            <p:nvPr/>
          </p:nvPicPr>
          <p:blipFill rotWithShape="1">
            <a:blip r:embed="rId3"/>
            <a:srcRect l="36742" t="43257" r="20109" b="8748"/>
            <a:stretch/>
          </p:blipFill>
          <p:spPr>
            <a:xfrm>
              <a:off x="3226904" y="2751142"/>
              <a:ext cx="5777947" cy="3613282"/>
            </a:xfrm>
            <a:prstGeom prst="rect">
              <a:avLst/>
            </a:prstGeom>
          </p:spPr>
        </p:pic>
        <p:sp>
          <p:nvSpPr>
            <p:cNvPr id="6" name="Ellipse 5"/>
            <p:cNvSpPr/>
            <p:nvPr/>
          </p:nvSpPr>
          <p:spPr>
            <a:xfrm>
              <a:off x="3048000" y="4491521"/>
              <a:ext cx="1205948" cy="962107"/>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279550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l="36660" t="25225" r="19674" b="9910"/>
          <a:stretch/>
        </p:blipFill>
        <p:spPr>
          <a:xfrm>
            <a:off x="4520243" y="957592"/>
            <a:ext cx="6364715" cy="5315616"/>
          </a:xfrm>
          <a:prstGeom prst="rect">
            <a:avLst/>
          </a:prstGeom>
        </p:spPr>
      </p:pic>
      <p:sp>
        <p:nvSpPr>
          <p:cNvPr id="5" name="Ellipse 4"/>
          <p:cNvSpPr/>
          <p:nvPr/>
        </p:nvSpPr>
        <p:spPr>
          <a:xfrm>
            <a:off x="4367100" y="3248223"/>
            <a:ext cx="1497495" cy="1152939"/>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4216434" y="5385973"/>
            <a:ext cx="1497495" cy="1152939"/>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Espace réservé du contenu 3"/>
          <p:cNvPicPr>
            <a:picLocks noGrp="1" noChangeAspect="1"/>
          </p:cNvPicPr>
          <p:nvPr>
            <p:ph idx="1"/>
          </p:nvPr>
        </p:nvPicPr>
        <p:blipFill rotWithShape="1">
          <a:blip r:embed="rId3"/>
          <a:srcRect l="43863" t="30832" r="44071" b="19524"/>
          <a:stretch/>
        </p:blipFill>
        <p:spPr>
          <a:xfrm>
            <a:off x="231149" y="759655"/>
            <a:ext cx="2297945" cy="5315616"/>
          </a:xfrm>
          <a:prstGeom prst="rect">
            <a:avLst/>
          </a:prstGeom>
        </p:spPr>
      </p:pic>
      <p:sp>
        <p:nvSpPr>
          <p:cNvPr id="8" name="Espace réservé du pied de page 7"/>
          <p:cNvSpPr>
            <a:spLocks noGrp="1"/>
          </p:cNvSpPr>
          <p:nvPr>
            <p:ph type="ftr" sz="quarter" idx="11"/>
          </p:nvPr>
        </p:nvSpPr>
        <p:spPr>
          <a:xfrm>
            <a:off x="231150" y="6356350"/>
            <a:ext cx="11656050" cy="365125"/>
          </a:xfrm>
        </p:spPr>
        <p:txBody>
          <a:bodyPr/>
          <a:lstStyle/>
          <a:p>
            <a:r>
              <a:rPr lang="fr-FR" dirty="0"/>
              <a:t>CAP Cuisine  2016/2018               																				       </a:t>
            </a:r>
          </a:p>
        </p:txBody>
      </p:sp>
      <p:sp>
        <p:nvSpPr>
          <p:cNvPr id="9" name="Rectangle : coins arrondis 8"/>
          <p:cNvSpPr/>
          <p:nvPr/>
        </p:nvSpPr>
        <p:spPr>
          <a:xfrm>
            <a:off x="3869269" y="450166"/>
            <a:ext cx="7497426" cy="1014853"/>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p:cNvSpPr>
            <a:spLocks noGrp="1"/>
          </p:cNvSpPr>
          <p:nvPr>
            <p:ph type="title"/>
          </p:nvPr>
        </p:nvSpPr>
        <p:spPr>
          <a:xfrm>
            <a:off x="3869268" y="592187"/>
            <a:ext cx="7643191" cy="872832"/>
          </a:xfrm>
        </p:spPr>
        <p:txBody>
          <a:bodyPr>
            <a:normAutofit/>
          </a:bodyPr>
          <a:lstStyle/>
          <a:p>
            <a:r>
              <a:rPr lang="fr-FR" sz="3200" dirty="0">
                <a:solidFill>
                  <a:schemeClr val="tx1"/>
                </a:solidFill>
              </a:rPr>
              <a:t>Progression commune avec les Co-animations</a:t>
            </a:r>
          </a:p>
        </p:txBody>
      </p:sp>
    </p:spTree>
    <p:extLst>
      <p:ext uri="{BB962C8B-B14F-4D97-AF65-F5344CB8AC3E}">
        <p14:creationId xmlns:p14="http://schemas.microsoft.com/office/powerpoint/2010/main" val="3180064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fr-FR" b="1" dirty="0" smtClean="0">
                <a:solidFill>
                  <a:srgbClr val="000000"/>
                </a:solidFill>
                <a:latin typeface="Century Gothic" panose="020B0502020202020204" pitchFamily="34" charset="0"/>
              </a:rPr>
              <a:t> L’équipe doit désormais </a:t>
            </a:r>
            <a:r>
              <a:rPr lang="fr-FR" b="1" dirty="0">
                <a:solidFill>
                  <a:srgbClr val="000000"/>
                </a:solidFill>
                <a:latin typeface="Century Gothic" panose="020B0502020202020204" pitchFamily="34" charset="0"/>
              </a:rPr>
              <a:t>écrire les contextes professionnels de </a:t>
            </a:r>
            <a:r>
              <a:rPr lang="fr-FR" b="1" dirty="0" smtClean="0">
                <a:solidFill>
                  <a:srgbClr val="000000"/>
                </a:solidFill>
                <a:latin typeface="Century Gothic" panose="020B0502020202020204" pitchFamily="34" charset="0"/>
              </a:rPr>
              <a:t>formation. </a:t>
            </a:r>
            <a:r>
              <a:rPr lang="fr-FR" b="1" dirty="0">
                <a:solidFill>
                  <a:srgbClr val="000000"/>
                </a:solidFill>
                <a:latin typeface="Century Gothic" panose="020B0502020202020204" pitchFamily="34" charset="0"/>
              </a:rPr>
              <a:t>Ceux-ci sont inspirés de l'expérience, de la situation géographique de l'établissement de formation, des partenariats et parrainages adossés à la formation, par une période à "thème" ou une saison</a:t>
            </a:r>
            <a:r>
              <a:rPr lang="fr-FR" b="1" dirty="0" smtClean="0">
                <a:solidFill>
                  <a:srgbClr val="000000"/>
                </a:solidFill>
                <a:latin typeface="Century Gothic" panose="020B0502020202020204" pitchFamily="34" charset="0"/>
              </a:rPr>
              <a:t>...</a:t>
            </a:r>
          </a:p>
          <a:p>
            <a:r>
              <a:rPr lang="fr-FR" b="1" dirty="0" smtClean="0">
                <a:solidFill>
                  <a:srgbClr val="000000"/>
                </a:solidFill>
                <a:latin typeface="Century Gothic" panose="020B0502020202020204" pitchFamily="34" charset="0"/>
              </a:rPr>
              <a:t> </a:t>
            </a:r>
            <a:r>
              <a:rPr lang="fr-FR" b="1" dirty="0">
                <a:solidFill>
                  <a:srgbClr val="000000"/>
                </a:solidFill>
                <a:latin typeface="Century Gothic" panose="020B0502020202020204" pitchFamily="34" charset="0"/>
              </a:rPr>
              <a:t>Il est de coutume d'avoir de 3 à 5 contextes de formation (</a:t>
            </a:r>
            <a:r>
              <a:rPr lang="fr-FR" b="1" i="1" dirty="0">
                <a:solidFill>
                  <a:srgbClr val="000000"/>
                </a:solidFill>
                <a:latin typeface="Century Gothic" panose="020B0502020202020204" pitchFamily="34" charset="0"/>
              </a:rPr>
              <a:t>ou axes de formation</a:t>
            </a:r>
            <a:r>
              <a:rPr lang="fr-FR" b="1" dirty="0">
                <a:solidFill>
                  <a:srgbClr val="000000"/>
                </a:solidFill>
                <a:latin typeface="Century Gothic" panose="020B0502020202020204" pitchFamily="34" charset="0"/>
              </a:rPr>
              <a:t>) pour une année scolaire, mais ce n'est pas limitatif du tout et ce choix appartient à l'équipe pédagogique</a:t>
            </a:r>
            <a:r>
              <a:rPr lang="fr-FR" b="1" dirty="0" smtClean="0">
                <a:solidFill>
                  <a:srgbClr val="000000"/>
                </a:solidFill>
                <a:latin typeface="Century Gothic" panose="020B0502020202020204" pitchFamily="34" charset="0"/>
              </a:rPr>
              <a:t>.</a:t>
            </a:r>
          </a:p>
          <a:p>
            <a:r>
              <a:rPr lang="fr-FR" b="1" dirty="0" smtClean="0">
                <a:solidFill>
                  <a:srgbClr val="000000"/>
                </a:solidFill>
                <a:latin typeface="Century Gothic" panose="020B0502020202020204" pitchFamily="34" charset="0"/>
              </a:rPr>
              <a:t> </a:t>
            </a:r>
            <a:r>
              <a:rPr lang="fr-FR" b="1" dirty="0">
                <a:solidFill>
                  <a:srgbClr val="000000"/>
                </a:solidFill>
                <a:latin typeface="Century Gothic" panose="020B0502020202020204" pitchFamily="34" charset="0"/>
              </a:rPr>
              <a:t>A ce stade, il faut penser chaque contexte comme un "cycle", pour lequel on peut positionner un micro-projet dont l'aboutissement serait prévu à la fin du cycle : ex. "</a:t>
            </a:r>
            <a:r>
              <a:rPr lang="fr-FR" b="1" i="1" dirty="0">
                <a:solidFill>
                  <a:srgbClr val="000000"/>
                </a:solidFill>
                <a:latin typeface="Century Gothic" panose="020B0502020202020204" pitchFamily="34" charset="0"/>
              </a:rPr>
              <a:t>la réalisation d'un buffet régional</a:t>
            </a:r>
            <a:r>
              <a:rPr lang="fr-FR" b="1" dirty="0">
                <a:solidFill>
                  <a:srgbClr val="000000"/>
                </a:solidFill>
                <a:latin typeface="Century Gothic" panose="020B0502020202020204" pitchFamily="34" charset="0"/>
              </a:rPr>
              <a:t>"</a:t>
            </a:r>
            <a:br>
              <a:rPr lang="fr-FR" b="1" dirty="0">
                <a:solidFill>
                  <a:srgbClr val="000000"/>
                </a:solidFill>
                <a:latin typeface="Century Gothic" panose="020B0502020202020204" pitchFamily="34" charset="0"/>
              </a:rPr>
            </a:br>
            <a:endParaRPr lang="fr-FR" dirty="0"/>
          </a:p>
        </p:txBody>
      </p:sp>
      <p:sp>
        <p:nvSpPr>
          <p:cNvPr id="4" name="Espace réservé du pied de page 3"/>
          <p:cNvSpPr>
            <a:spLocks noGrp="1"/>
          </p:cNvSpPr>
          <p:nvPr>
            <p:ph type="ftr" sz="quarter" idx="11"/>
          </p:nvPr>
        </p:nvSpPr>
        <p:spPr>
          <a:xfrm>
            <a:off x="145144" y="6356350"/>
            <a:ext cx="9635642" cy="365125"/>
          </a:xfrm>
        </p:spPr>
        <p:txBody>
          <a:bodyPr/>
          <a:lstStyle/>
          <a:p>
            <a:r>
              <a:rPr lang="fr-FR" dirty="0" smtClean="0"/>
              <a:t>CAP Cuisine  2016/2018                     </a:t>
            </a:r>
            <a:endParaRPr lang="fr-FR" dirty="0"/>
          </a:p>
        </p:txBody>
      </p:sp>
      <p:pic>
        <p:nvPicPr>
          <p:cNvPr id="5" name="Espace réservé du contenu 3"/>
          <p:cNvPicPr>
            <a:picLocks noChangeAspect="1"/>
          </p:cNvPicPr>
          <p:nvPr/>
        </p:nvPicPr>
        <p:blipFill rotWithShape="1">
          <a:blip r:embed="rId2"/>
          <a:srcRect l="55828" t="30874" r="31784" b="19523"/>
          <a:stretch/>
        </p:blipFill>
        <p:spPr>
          <a:xfrm>
            <a:off x="252920" y="757206"/>
            <a:ext cx="2947482" cy="5351176"/>
          </a:xfrm>
          <a:prstGeom prst="rect">
            <a:avLst/>
          </a:prstGeom>
        </p:spPr>
      </p:pic>
    </p:spTree>
    <p:extLst>
      <p:ext uri="{BB962C8B-B14F-4D97-AF65-F5344CB8AC3E}">
        <p14:creationId xmlns:p14="http://schemas.microsoft.com/office/powerpoint/2010/main" val="3349471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 coins arrondis 9"/>
          <p:cNvSpPr/>
          <p:nvPr/>
        </p:nvSpPr>
        <p:spPr>
          <a:xfrm>
            <a:off x="3591338" y="1939373"/>
            <a:ext cx="8144124" cy="3139064"/>
          </a:xfrm>
          <a:prstGeom prst="roundRect">
            <a:avLst/>
          </a:prstGeom>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 coins arrondis 8"/>
          <p:cNvSpPr/>
          <p:nvPr/>
        </p:nvSpPr>
        <p:spPr>
          <a:xfrm>
            <a:off x="3869268" y="323557"/>
            <a:ext cx="6878449" cy="1082554"/>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p:cNvSpPr/>
          <p:nvPr/>
        </p:nvSpPr>
        <p:spPr>
          <a:xfrm>
            <a:off x="3591339" y="5201812"/>
            <a:ext cx="8600661" cy="993913"/>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168522" y="341837"/>
            <a:ext cx="7281356" cy="1013612"/>
          </a:xfrm>
        </p:spPr>
        <p:txBody>
          <a:bodyPr>
            <a:normAutofit/>
          </a:bodyPr>
          <a:lstStyle/>
          <a:p>
            <a:r>
              <a:rPr lang="fr-FR" sz="3200" dirty="0">
                <a:solidFill>
                  <a:schemeClr val="tx1"/>
                </a:solidFill>
              </a:rPr>
              <a:t>Rédaction des contextes et situations</a:t>
            </a:r>
          </a:p>
        </p:txBody>
      </p:sp>
      <p:sp>
        <p:nvSpPr>
          <p:cNvPr id="3" name="Espace réservé du contenu 2"/>
          <p:cNvSpPr>
            <a:spLocks noGrp="1"/>
          </p:cNvSpPr>
          <p:nvPr>
            <p:ph idx="1"/>
          </p:nvPr>
        </p:nvSpPr>
        <p:spPr>
          <a:xfrm>
            <a:off x="3622329" y="1406111"/>
            <a:ext cx="8266043" cy="533262"/>
          </a:xfrm>
        </p:spPr>
        <p:txBody>
          <a:bodyPr/>
          <a:lstStyle/>
          <a:p>
            <a:pPr marL="0" indent="0">
              <a:buNone/>
            </a:pPr>
            <a:r>
              <a:rPr lang="fr-FR" b="1" dirty="0">
                <a:sym typeface="Symbol" panose="05050102010706020507" pitchFamily="18" charset="2"/>
              </a:rPr>
              <a:t>          </a:t>
            </a:r>
            <a:r>
              <a:rPr lang="fr-FR" b="1" dirty="0"/>
              <a:t>3 contextes et 8 situations pour la première </a:t>
            </a:r>
            <a:r>
              <a:rPr lang="fr-FR" b="1" dirty="0" smtClean="0"/>
              <a:t>année par exemple…</a:t>
            </a:r>
            <a:endParaRPr lang="fr-FR" b="1" dirty="0"/>
          </a:p>
        </p:txBody>
      </p:sp>
      <p:sp>
        <p:nvSpPr>
          <p:cNvPr id="8" name="Espace réservé du pied de page 7"/>
          <p:cNvSpPr>
            <a:spLocks noGrp="1"/>
          </p:cNvSpPr>
          <p:nvPr>
            <p:ph type="ftr" sz="quarter" idx="11"/>
          </p:nvPr>
        </p:nvSpPr>
        <p:spPr>
          <a:xfrm>
            <a:off x="253218" y="6369515"/>
            <a:ext cx="11635153" cy="365125"/>
          </a:xfrm>
        </p:spPr>
        <p:txBody>
          <a:bodyPr/>
          <a:lstStyle/>
          <a:p>
            <a:r>
              <a:rPr lang="fr-FR" dirty="0"/>
              <a:t>CAP Cuisine  2016/2018                    																			  </a:t>
            </a:r>
          </a:p>
        </p:txBody>
      </p:sp>
      <p:pic>
        <p:nvPicPr>
          <p:cNvPr id="4" name="Espace réservé du contenu 3"/>
          <p:cNvPicPr>
            <a:picLocks noChangeAspect="1"/>
          </p:cNvPicPr>
          <p:nvPr/>
        </p:nvPicPr>
        <p:blipFill rotWithShape="1">
          <a:blip r:embed="rId2"/>
          <a:srcRect l="55828" t="30874" r="31784" b="19523"/>
          <a:stretch/>
        </p:blipFill>
        <p:spPr>
          <a:xfrm>
            <a:off x="392620" y="757206"/>
            <a:ext cx="2377083" cy="5351176"/>
          </a:xfrm>
          <a:prstGeom prst="rect">
            <a:avLst/>
          </a:prstGeom>
        </p:spPr>
      </p:pic>
      <p:sp>
        <p:nvSpPr>
          <p:cNvPr id="5" name="ZoneTexte 4"/>
          <p:cNvSpPr txBox="1"/>
          <p:nvPr/>
        </p:nvSpPr>
        <p:spPr>
          <a:xfrm>
            <a:off x="3693840" y="2063197"/>
            <a:ext cx="7659960" cy="2862322"/>
          </a:xfrm>
          <a:prstGeom prst="rect">
            <a:avLst/>
          </a:prstGeom>
          <a:noFill/>
        </p:spPr>
        <p:txBody>
          <a:bodyPr wrap="square" rtlCol="0">
            <a:spAutoFit/>
          </a:bodyPr>
          <a:lstStyle/>
          <a:p>
            <a:pPr algn="just"/>
            <a:r>
              <a:rPr lang="fr-FR" b="1" dirty="0"/>
              <a:t>Contexte 1 : </a:t>
            </a:r>
            <a:r>
              <a:rPr lang="fr-FR" dirty="0"/>
              <a:t>Le Restaurant « Au fil de </a:t>
            </a:r>
            <a:r>
              <a:rPr lang="fr-FR" dirty="0" smtClean="0"/>
              <a:t>l’eau</a:t>
            </a:r>
            <a:r>
              <a:rPr lang="fr-FR" dirty="0"/>
              <a:t> » ouvre ses portes. C’est un restaurant traditionnel de 40 couverts</a:t>
            </a:r>
            <a:r>
              <a:rPr lang="fr-FR" b="1" dirty="0"/>
              <a:t> (à compléter avec de la gestion : raison sociale….) </a:t>
            </a:r>
            <a:r>
              <a:rPr lang="fr-FR" dirty="0"/>
              <a:t>qui propose une cuisine alliant tradition et originalité. La carte conjugue les plats du terroir et ceux élaborés au fil des saisons, en fonction des produits disponibles sur le marché local. Vous êtes recruté en tant que commis de cuisine. La veille de l’ouverture le chef  M. Couque vous accueille. Vous visitez les locaux avec M. Couque qui vous remet votre trousseau et votre tenue professionnelle. Il insiste bien sur les règles d’hygiène car la sécurité des clients est primordiale dans un restaurant. Vous devez vous présenter pour votre premier jour de travail le lendemain à 8H.</a:t>
            </a:r>
          </a:p>
        </p:txBody>
      </p:sp>
      <p:sp>
        <p:nvSpPr>
          <p:cNvPr id="6" name="ZoneTexte 5"/>
          <p:cNvSpPr txBox="1"/>
          <p:nvPr/>
        </p:nvSpPr>
        <p:spPr>
          <a:xfrm>
            <a:off x="3973001" y="5375602"/>
            <a:ext cx="7837336" cy="646331"/>
          </a:xfrm>
          <a:prstGeom prst="rect">
            <a:avLst/>
          </a:prstGeom>
          <a:noFill/>
        </p:spPr>
        <p:txBody>
          <a:bodyPr wrap="square" rtlCol="0">
            <a:spAutoFit/>
          </a:bodyPr>
          <a:lstStyle/>
          <a:p>
            <a:r>
              <a:rPr lang="fr-FR" b="1" dirty="0"/>
              <a:t>A partir de ce contexte, chaque élève peut s’approprier le restaurant, en imaginant un logo, une ambiance…. (collaboration avec Arts appliqués)</a:t>
            </a:r>
          </a:p>
        </p:txBody>
      </p:sp>
    </p:spTree>
    <p:extLst>
      <p:ext uri="{BB962C8B-B14F-4D97-AF65-F5344CB8AC3E}">
        <p14:creationId xmlns:p14="http://schemas.microsoft.com/office/powerpoint/2010/main" val="3628160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Contexte 1</a:t>
            </a:r>
            <a:br>
              <a:rPr lang="fr-FR" dirty="0"/>
            </a:br>
            <a:endParaRPr lang="fr-FR" dirty="0"/>
          </a:p>
        </p:txBody>
      </p:sp>
      <p:sp>
        <p:nvSpPr>
          <p:cNvPr id="3" name="Espace réservé du contenu 2"/>
          <p:cNvSpPr>
            <a:spLocks noGrp="1"/>
          </p:cNvSpPr>
          <p:nvPr>
            <p:ph idx="1"/>
          </p:nvPr>
        </p:nvSpPr>
        <p:spPr>
          <a:xfrm>
            <a:off x="4186106" y="1122259"/>
            <a:ext cx="6280257" cy="4045088"/>
          </a:xfrm>
        </p:spPr>
        <p:txBody>
          <a:bodyPr/>
          <a:lstStyle/>
          <a:p>
            <a:pPr marL="0" indent="0" algn="just">
              <a:buNone/>
            </a:pPr>
            <a:r>
              <a:rPr lang="fr-FR" b="1" dirty="0"/>
              <a:t>Situation 1 : </a:t>
            </a:r>
            <a:r>
              <a:rPr lang="fr-FR" dirty="0"/>
              <a:t>Le lendemain vous vous levez à 6h30, vous vous douchez et </a:t>
            </a:r>
            <a:r>
              <a:rPr lang="fr-FR" dirty="0" smtClean="0"/>
              <a:t>vous vous </a:t>
            </a:r>
            <a:r>
              <a:rPr lang="fr-FR" dirty="0"/>
              <a:t>habillez avec votre tenue de ville. Vous prenez ensuite les transports en commun pour vous rendre au restaurant. Vos vêtements et vos mains sont exposés à de multiples contaminations. Vous revêtez votre tenue professionnelle dans le vestiaire et vous vous lavez correctement les mains avant de pénétrer en cuisine. Le chef vous remet votre trousseau.</a:t>
            </a:r>
          </a:p>
          <a:p>
            <a:pPr marL="0" indent="0" algn="just">
              <a:buNone/>
            </a:pPr>
            <a:endParaRPr lang="fr-FR" dirty="0"/>
          </a:p>
          <a:p>
            <a:pPr marL="457200" lvl="1" indent="0" algn="just">
              <a:buNone/>
            </a:pPr>
            <a:r>
              <a:rPr lang="fr-FR" dirty="0">
                <a:sym typeface="Symbol" panose="05050102010706020507" pitchFamily="18" charset="2"/>
              </a:rPr>
              <a:t>	</a:t>
            </a:r>
            <a:r>
              <a:rPr lang="fr-FR" dirty="0">
                <a:solidFill>
                  <a:srgbClr val="FF0000"/>
                </a:solidFill>
                <a:sym typeface="Symbol" panose="05050102010706020507" pitchFamily="18" charset="2"/>
              </a:rPr>
              <a:t>Co-animation SA/TK : hygiène de la main d’œuvre et bonne posture en cuisine</a:t>
            </a:r>
            <a:endParaRPr lang="fr-FR" dirty="0">
              <a:solidFill>
                <a:srgbClr val="FF0000"/>
              </a:solidFill>
            </a:endParaRPr>
          </a:p>
        </p:txBody>
      </p:sp>
      <p:sp>
        <p:nvSpPr>
          <p:cNvPr id="4" name="Espace réservé du pied de page 3"/>
          <p:cNvSpPr>
            <a:spLocks noGrp="1"/>
          </p:cNvSpPr>
          <p:nvPr>
            <p:ph type="ftr" sz="quarter" idx="11"/>
          </p:nvPr>
        </p:nvSpPr>
        <p:spPr>
          <a:xfrm>
            <a:off x="365760" y="6356350"/>
            <a:ext cx="11422966" cy="365125"/>
          </a:xfrm>
        </p:spPr>
        <p:txBody>
          <a:bodyPr/>
          <a:lstStyle/>
          <a:p>
            <a:r>
              <a:rPr lang="fr-FR" dirty="0"/>
              <a:t>CAP Cuisine  2016/2018                    																			  </a:t>
            </a:r>
          </a:p>
        </p:txBody>
      </p:sp>
    </p:spTree>
    <p:extLst>
      <p:ext uri="{BB962C8B-B14F-4D97-AF65-F5344CB8AC3E}">
        <p14:creationId xmlns:p14="http://schemas.microsoft.com/office/powerpoint/2010/main" val="1392548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8149" y="2605769"/>
            <a:ext cx="3235722" cy="1325563"/>
          </a:xfrm>
        </p:spPr>
        <p:txBody>
          <a:bodyPr>
            <a:normAutofit/>
          </a:bodyPr>
          <a:lstStyle/>
          <a:p>
            <a:r>
              <a:rPr lang="fr-FR" sz="2800" dirty="0" smtClean="0"/>
              <a:t>CONTEXTE 1</a:t>
            </a:r>
            <a:endParaRPr lang="fr-FR" sz="2800" dirty="0"/>
          </a:p>
        </p:txBody>
      </p:sp>
      <p:sp>
        <p:nvSpPr>
          <p:cNvPr id="3" name="Espace réservé du contenu 2"/>
          <p:cNvSpPr>
            <a:spLocks noGrp="1"/>
          </p:cNvSpPr>
          <p:nvPr>
            <p:ph idx="1"/>
          </p:nvPr>
        </p:nvSpPr>
        <p:spPr>
          <a:xfrm>
            <a:off x="4234222" y="1092882"/>
            <a:ext cx="6175870" cy="4576398"/>
          </a:xfrm>
        </p:spPr>
        <p:txBody>
          <a:bodyPr>
            <a:normAutofit fontScale="92500" lnSpcReduction="20000"/>
          </a:bodyPr>
          <a:lstStyle/>
          <a:p>
            <a:pPr algn="just"/>
            <a:r>
              <a:rPr lang="fr-FR" sz="2200" b="1" dirty="0"/>
              <a:t>Situation 2 :</a:t>
            </a:r>
            <a:r>
              <a:rPr lang="fr-FR" sz="2200" dirty="0"/>
              <a:t> Vous pénétrez en cuisine et le chef M. Couque vous indique que vous serez affecté aujourd’hui au taillage des légumes. Mais avant, vous devez réceptionner et contrôler les légumes, les stocker, et amener ceux dont vous aurez besoin dans la légumerie. Vous devrez ensuite évacuer les déchets (épluchures), et donner les légumes que vous avez taillés au chef. Lors de vos déplacements dans les locaux, vous devez respecter des règles essentielles permettant de lutter au maximum contre le risque de contaminations. Vous devrez appliquer le principe de la « marche en avant ». Vous êtes en situation réelle et vous allez servir vos premiers clients.</a:t>
            </a:r>
          </a:p>
          <a:p>
            <a:pPr algn="just"/>
            <a:endParaRPr lang="fr-FR" sz="2200" dirty="0"/>
          </a:p>
          <a:p>
            <a:pPr marL="457200" lvl="1" indent="0" algn="just">
              <a:buNone/>
            </a:pPr>
            <a:r>
              <a:rPr lang="fr-FR" dirty="0">
                <a:solidFill>
                  <a:srgbClr val="FF0000"/>
                </a:solidFill>
                <a:sym typeface="Symbol" panose="05050102010706020507" pitchFamily="18" charset="2"/>
              </a:rPr>
              <a:t>  Co-animation SA/TK : les 5 M, modes de contamination, le principe de la marche en avant</a:t>
            </a:r>
          </a:p>
          <a:p>
            <a:pPr marL="742950" lvl="1" indent="-285750" algn="just">
              <a:buFont typeface="Symbol" panose="05050102010706020507" pitchFamily="18" charset="2"/>
              <a:buChar char="®"/>
            </a:pPr>
            <a:endParaRPr lang="fr-FR" dirty="0">
              <a:solidFill>
                <a:srgbClr val="FF0000"/>
              </a:solidFill>
              <a:sym typeface="Symbol" panose="05050102010706020507" pitchFamily="18" charset="2"/>
            </a:endParaRPr>
          </a:p>
          <a:p>
            <a:pPr marL="457200" lvl="1" indent="0" algn="just">
              <a:buNone/>
            </a:pPr>
            <a:r>
              <a:rPr lang="fr-FR" dirty="0">
                <a:solidFill>
                  <a:srgbClr val="FF0000"/>
                </a:solidFill>
                <a:sym typeface="Symbol" panose="05050102010706020507" pitchFamily="18" charset="2"/>
              </a:rPr>
              <a:t> Co-animation TK/Gestion : Réception, contrôle des marchandises, les différents bons</a:t>
            </a:r>
          </a:p>
          <a:p>
            <a:pPr lvl="1" algn="just"/>
            <a:endParaRPr lang="fr-FR" dirty="0"/>
          </a:p>
        </p:txBody>
      </p:sp>
      <p:sp>
        <p:nvSpPr>
          <p:cNvPr id="4" name="Espace réservé du pied de page 3"/>
          <p:cNvSpPr>
            <a:spLocks noGrp="1"/>
          </p:cNvSpPr>
          <p:nvPr>
            <p:ph type="ftr" sz="quarter" idx="11"/>
          </p:nvPr>
        </p:nvSpPr>
        <p:spPr>
          <a:xfrm>
            <a:off x="267286" y="6356350"/>
            <a:ext cx="11521440" cy="365125"/>
          </a:xfrm>
        </p:spPr>
        <p:txBody>
          <a:bodyPr/>
          <a:lstStyle/>
          <a:p>
            <a:r>
              <a:rPr lang="fr-FR" dirty="0"/>
              <a:t>CAP Cuisine  2016/2018       																			               </a:t>
            </a:r>
          </a:p>
        </p:txBody>
      </p:sp>
    </p:spTree>
    <p:extLst>
      <p:ext uri="{BB962C8B-B14F-4D97-AF65-F5344CB8AC3E}">
        <p14:creationId xmlns:p14="http://schemas.microsoft.com/office/powerpoint/2010/main" val="318602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CONTEXTE 1</a:t>
            </a:r>
            <a:endParaRPr lang="fr-FR" sz="2800" dirty="0"/>
          </a:p>
        </p:txBody>
      </p:sp>
      <p:sp>
        <p:nvSpPr>
          <p:cNvPr id="6" name="Espace réservé du contenu 5"/>
          <p:cNvSpPr>
            <a:spLocks noGrp="1"/>
          </p:cNvSpPr>
          <p:nvPr>
            <p:ph idx="1"/>
          </p:nvPr>
        </p:nvSpPr>
        <p:spPr>
          <a:xfrm>
            <a:off x="4355122" y="1123837"/>
            <a:ext cx="5675143" cy="4351338"/>
          </a:xfrm>
        </p:spPr>
        <p:txBody>
          <a:bodyPr/>
          <a:lstStyle/>
          <a:p>
            <a:pPr algn="just"/>
            <a:r>
              <a:rPr lang="fr-FR" b="1" dirty="0"/>
              <a:t>Situation 3</a:t>
            </a:r>
            <a:r>
              <a:rPr lang="fr-FR" dirty="0"/>
              <a:t> : Le restaurant ferme pour les vacances, le chef M. Couque vous demande de nettoyer le matériel et de participer au nettoyage des locaux. Il vous explique le protocole de nettoyage, vous présente les différents produits utilisés, et vous informe du Plan de Maîtrise Sanitaire.</a:t>
            </a:r>
          </a:p>
          <a:p>
            <a:pPr marL="0" indent="0">
              <a:buNone/>
            </a:pPr>
            <a:r>
              <a:rPr lang="fr-FR" dirty="0">
                <a:solidFill>
                  <a:srgbClr val="FF0000"/>
                </a:solidFill>
                <a:sym typeface="Symbol" panose="05050102010706020507" pitchFamily="18" charset="2"/>
              </a:rPr>
              <a:t>       Co-animation SA/TK : les produits de nettoyage et les précautions d’utilisation</a:t>
            </a:r>
          </a:p>
          <a:p>
            <a:endParaRPr lang="fr-FR" dirty="0"/>
          </a:p>
        </p:txBody>
      </p:sp>
      <p:sp>
        <p:nvSpPr>
          <p:cNvPr id="7" name="Espace réservé du pied de page 6"/>
          <p:cNvSpPr>
            <a:spLocks noGrp="1"/>
          </p:cNvSpPr>
          <p:nvPr>
            <p:ph type="ftr" sz="quarter" idx="11"/>
          </p:nvPr>
        </p:nvSpPr>
        <p:spPr>
          <a:xfrm>
            <a:off x="252920" y="6356350"/>
            <a:ext cx="11535806" cy="365125"/>
          </a:xfrm>
        </p:spPr>
        <p:txBody>
          <a:bodyPr/>
          <a:lstStyle/>
          <a:p>
            <a:r>
              <a:rPr lang="fr-FR" dirty="0"/>
              <a:t>CAP Cuisine  2016/2018                     																			LHT Blois</a:t>
            </a:r>
          </a:p>
        </p:txBody>
      </p:sp>
    </p:spTree>
    <p:extLst>
      <p:ext uri="{BB962C8B-B14F-4D97-AF65-F5344CB8AC3E}">
        <p14:creationId xmlns:p14="http://schemas.microsoft.com/office/powerpoint/2010/main" val="3439496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CONTEXTES </a:t>
            </a:r>
            <a:br>
              <a:rPr lang="fr-FR" sz="2800" dirty="0" smtClean="0"/>
            </a:br>
            <a:r>
              <a:rPr lang="fr-FR" sz="2800" dirty="0" smtClean="0"/>
              <a:t>     2 ET 3</a:t>
            </a:r>
            <a:br>
              <a:rPr lang="fr-FR" sz="2800" dirty="0" smtClean="0"/>
            </a:br>
            <a:r>
              <a:rPr lang="fr-FR" dirty="0"/>
              <a:t/>
            </a:r>
            <a:br>
              <a:rPr lang="fr-FR" dirty="0"/>
            </a:br>
            <a:r>
              <a:rPr lang="fr-FR" sz="2400" dirty="0" smtClean="0"/>
              <a:t>Les contextes doivent avoir un lien pour donner du sens et doivent proposer des situations propices à l’exploitation de l’ensemble des compétences du référentiel.</a:t>
            </a:r>
            <a:endParaRPr lang="fr-FR" sz="2400" dirty="0"/>
          </a:p>
        </p:txBody>
      </p:sp>
      <p:sp>
        <p:nvSpPr>
          <p:cNvPr id="3" name="Espace réservé du contenu 2"/>
          <p:cNvSpPr>
            <a:spLocks noGrp="1"/>
          </p:cNvSpPr>
          <p:nvPr>
            <p:ph idx="1"/>
          </p:nvPr>
        </p:nvSpPr>
        <p:spPr>
          <a:xfrm>
            <a:off x="3869268" y="0"/>
            <a:ext cx="5324061" cy="4760705"/>
          </a:xfrm>
        </p:spPr>
        <p:txBody>
          <a:bodyPr>
            <a:normAutofit/>
          </a:bodyPr>
          <a:lstStyle/>
          <a:p>
            <a:pPr algn="just"/>
            <a:r>
              <a:rPr lang="fr-FR" sz="2000" b="1" dirty="0">
                <a:solidFill>
                  <a:schemeClr val="tx1"/>
                </a:solidFill>
              </a:rPr>
              <a:t>Contexte 2 : </a:t>
            </a:r>
            <a:r>
              <a:rPr lang="fr-FR" sz="2000" dirty="0">
                <a:solidFill>
                  <a:schemeClr val="tx1"/>
                </a:solidFill>
              </a:rPr>
              <a:t>Le Restaurant « Au fil </a:t>
            </a:r>
            <a:r>
              <a:rPr lang="fr-FR" sz="2000" dirty="0" smtClean="0">
                <a:solidFill>
                  <a:schemeClr val="tx1"/>
                </a:solidFill>
              </a:rPr>
              <a:t>de l’eau» </a:t>
            </a:r>
            <a:r>
              <a:rPr lang="fr-FR" sz="2000" dirty="0">
                <a:solidFill>
                  <a:schemeClr val="tx1"/>
                </a:solidFill>
              </a:rPr>
              <a:t>est maintenant ouvert depuis 4 mois et fonctionne bien. Le Patron souhaite étendre son activité et veut proposer le week-end des repas croisière </a:t>
            </a:r>
            <a:r>
              <a:rPr lang="fr-FR" dirty="0" smtClean="0">
                <a:solidFill>
                  <a:schemeClr val="tx1"/>
                </a:solidFill>
              </a:rPr>
              <a:t>en baie du Mont Saint Michel</a:t>
            </a:r>
            <a:r>
              <a:rPr lang="fr-FR" sz="2000" dirty="0" smtClean="0">
                <a:solidFill>
                  <a:schemeClr val="tx1"/>
                </a:solidFill>
              </a:rPr>
              <a:t>, </a:t>
            </a:r>
            <a:r>
              <a:rPr lang="fr-FR" sz="2000" dirty="0">
                <a:solidFill>
                  <a:schemeClr val="tx1"/>
                </a:solidFill>
              </a:rPr>
              <a:t>à bord d’une </a:t>
            </a:r>
            <a:r>
              <a:rPr lang="fr-FR" dirty="0" smtClean="0">
                <a:solidFill>
                  <a:schemeClr val="tx1"/>
                </a:solidFill>
              </a:rPr>
              <a:t>vedette</a:t>
            </a:r>
            <a:r>
              <a:rPr lang="fr-FR" sz="2000" dirty="0" smtClean="0">
                <a:solidFill>
                  <a:schemeClr val="tx1"/>
                </a:solidFill>
              </a:rPr>
              <a:t>. </a:t>
            </a:r>
            <a:r>
              <a:rPr lang="fr-FR" sz="2000" dirty="0">
                <a:solidFill>
                  <a:schemeClr val="tx1"/>
                </a:solidFill>
              </a:rPr>
              <a:t>Ce concept est basé sur des formules du jour. Les locaux de </a:t>
            </a:r>
            <a:r>
              <a:rPr lang="fr-FR" sz="2000" dirty="0" smtClean="0">
                <a:solidFill>
                  <a:schemeClr val="tx1"/>
                </a:solidFill>
              </a:rPr>
              <a:t>la vedette, </a:t>
            </a:r>
            <a:r>
              <a:rPr lang="fr-FR" sz="2000" dirty="0">
                <a:solidFill>
                  <a:schemeClr val="tx1"/>
                </a:solidFill>
              </a:rPr>
              <a:t>et notamment l’emplacement réservé à la cuisine, sont étroits  et pour simplifier la tâche, le chef M. Couque propose de préparer un maximum de plats à l’avance dans les cuisines du restaurant. Par ailleurs, </a:t>
            </a:r>
            <a:r>
              <a:rPr lang="fr-FR" sz="2000" dirty="0" err="1">
                <a:solidFill>
                  <a:schemeClr val="tx1"/>
                </a:solidFill>
              </a:rPr>
              <a:t>M.Couque</a:t>
            </a:r>
            <a:r>
              <a:rPr lang="fr-FR" sz="2000" dirty="0">
                <a:solidFill>
                  <a:schemeClr val="tx1"/>
                </a:solidFill>
              </a:rPr>
              <a:t> souhaite réaliser des desserts maison, pour remplacer les desserts industriels qu’il proposait jusqu’à présent. Vous vous initiez à la pâtisserie.</a:t>
            </a:r>
          </a:p>
        </p:txBody>
      </p:sp>
      <p:sp>
        <p:nvSpPr>
          <p:cNvPr id="5" name="Espace réservé du pied de page 4"/>
          <p:cNvSpPr>
            <a:spLocks noGrp="1"/>
          </p:cNvSpPr>
          <p:nvPr>
            <p:ph type="ftr" sz="quarter" idx="11"/>
          </p:nvPr>
        </p:nvSpPr>
        <p:spPr>
          <a:xfrm>
            <a:off x="252920" y="6356350"/>
            <a:ext cx="11606146" cy="365125"/>
          </a:xfrm>
        </p:spPr>
        <p:txBody>
          <a:bodyPr/>
          <a:lstStyle/>
          <a:p>
            <a:r>
              <a:rPr lang="fr-FR" dirty="0"/>
              <a:t>CAP Cuisine  2016/2018          																			            </a:t>
            </a:r>
          </a:p>
        </p:txBody>
      </p:sp>
      <p:sp>
        <p:nvSpPr>
          <p:cNvPr id="4" name="Espace réservé du contenu 2"/>
          <p:cNvSpPr txBox="1">
            <a:spLocks/>
          </p:cNvSpPr>
          <p:nvPr/>
        </p:nvSpPr>
        <p:spPr>
          <a:xfrm>
            <a:off x="5529215" y="4431524"/>
            <a:ext cx="5324061" cy="22540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000" b="1" dirty="0"/>
              <a:t>Contexte 3 : </a:t>
            </a:r>
            <a:r>
              <a:rPr lang="fr-FR" sz="2000" dirty="0"/>
              <a:t>Avec l’arrivée du printemps, M. Couque souhaite renouveler la carte du restaurant et proposer une cuisine toujours aussi créative et de saison tout en respectant l’équilibre alimentaire. Votre connaissance des différents produits l’aidera dans cette démarche.</a:t>
            </a:r>
          </a:p>
        </p:txBody>
      </p:sp>
    </p:spTree>
    <p:extLst>
      <p:ext uri="{BB962C8B-B14F-4D97-AF65-F5344CB8AC3E}">
        <p14:creationId xmlns:p14="http://schemas.microsoft.com/office/powerpoint/2010/main" val="2090321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fr-FR" b="1" dirty="0">
                <a:solidFill>
                  <a:srgbClr val="000000"/>
                </a:solidFill>
                <a:latin typeface="Century Gothic" panose="020B0502020202020204" pitchFamily="34" charset="0"/>
              </a:rPr>
              <a:t>Les différentes séances sont programmées avec les compétences à </a:t>
            </a:r>
            <a:r>
              <a:rPr lang="fr-FR" b="1" dirty="0" smtClean="0">
                <a:solidFill>
                  <a:srgbClr val="000000"/>
                </a:solidFill>
                <a:latin typeface="Century Gothic" panose="020B0502020202020204" pitchFamily="34" charset="0"/>
              </a:rPr>
              <a:t>travailler, </a:t>
            </a:r>
            <a:r>
              <a:rPr lang="fr-FR" b="1" dirty="0">
                <a:solidFill>
                  <a:srgbClr val="000000"/>
                </a:solidFill>
                <a:latin typeface="Century Gothic" panose="020B0502020202020204" pitchFamily="34" charset="0"/>
              </a:rPr>
              <a:t>les thèmes de savoirs associés et les objectifs de formation</a:t>
            </a:r>
            <a:r>
              <a:rPr lang="fr-FR" b="1" dirty="0" smtClean="0">
                <a:solidFill>
                  <a:srgbClr val="000000"/>
                </a:solidFill>
                <a:latin typeface="Century Gothic" panose="020B0502020202020204" pitchFamily="34" charset="0"/>
              </a:rPr>
              <a:t>.</a:t>
            </a:r>
          </a:p>
          <a:p>
            <a:r>
              <a:rPr lang="fr-FR" b="1" dirty="0" smtClean="0">
                <a:solidFill>
                  <a:srgbClr val="000000"/>
                </a:solidFill>
                <a:latin typeface="Century Gothic" panose="020B0502020202020204" pitchFamily="34" charset="0"/>
              </a:rPr>
              <a:t> </a:t>
            </a:r>
            <a:r>
              <a:rPr lang="fr-FR" b="1" dirty="0">
                <a:solidFill>
                  <a:srgbClr val="000000"/>
                </a:solidFill>
                <a:latin typeface="Century Gothic" panose="020B0502020202020204" pitchFamily="34" charset="0"/>
              </a:rPr>
              <a:t>Une fois ce travail accompli, chaque enseignant peut imaginer les situations professionnelles (situation-problème) dans lesquelles il place les élèves pour accomplir les activités.</a:t>
            </a:r>
            <a:r>
              <a:rPr lang="fr-FR" dirty="0"/>
              <a:t> </a:t>
            </a:r>
            <a:endParaRPr lang="fr-FR" dirty="0" smtClean="0"/>
          </a:p>
          <a:p>
            <a:endParaRPr lang="fr-FR" dirty="0"/>
          </a:p>
          <a:p>
            <a:endParaRPr lang="fr-FR" dirty="0" smtClean="0"/>
          </a:p>
          <a:p>
            <a:endParaRPr lang="fr-FR" dirty="0" smtClean="0"/>
          </a:p>
          <a:p>
            <a:endParaRPr lang="fr-FR" dirty="0"/>
          </a:p>
          <a:p>
            <a:endParaRPr lang="fr-FR" dirty="0" smtClean="0"/>
          </a:p>
          <a:p>
            <a:endParaRPr lang="fr-FR" dirty="0"/>
          </a:p>
        </p:txBody>
      </p:sp>
      <p:sp>
        <p:nvSpPr>
          <p:cNvPr id="4" name="Espace réservé du pied de page 3"/>
          <p:cNvSpPr>
            <a:spLocks noGrp="1"/>
          </p:cNvSpPr>
          <p:nvPr>
            <p:ph type="ftr" sz="quarter" idx="11"/>
          </p:nvPr>
        </p:nvSpPr>
        <p:spPr>
          <a:xfrm>
            <a:off x="244642" y="6292450"/>
            <a:ext cx="5911517" cy="365125"/>
          </a:xfrm>
        </p:spPr>
        <p:txBody>
          <a:bodyPr/>
          <a:lstStyle/>
          <a:p>
            <a:r>
              <a:rPr lang="fr-FR" dirty="0" smtClean="0"/>
              <a:t>CAP Cuisine  </a:t>
            </a:r>
            <a:endParaRPr lang="fr-FR" dirty="0"/>
          </a:p>
        </p:txBody>
      </p:sp>
      <p:pic>
        <p:nvPicPr>
          <p:cNvPr id="5" name="Espace réservé du contenu 3"/>
          <p:cNvPicPr>
            <a:picLocks noChangeAspect="1"/>
          </p:cNvPicPr>
          <p:nvPr/>
        </p:nvPicPr>
        <p:blipFill rotWithShape="1">
          <a:blip r:embed="rId2"/>
          <a:srcRect l="55828" t="30874" r="31784" b="19523"/>
          <a:stretch/>
        </p:blipFill>
        <p:spPr>
          <a:xfrm>
            <a:off x="252920" y="757206"/>
            <a:ext cx="2947482" cy="5351176"/>
          </a:xfrm>
          <a:prstGeom prst="rect">
            <a:avLst/>
          </a:prstGeom>
        </p:spPr>
      </p:pic>
      <p:graphicFrame>
        <p:nvGraphicFramePr>
          <p:cNvPr id="6" name="Diagramme 5"/>
          <p:cNvGraphicFramePr/>
          <p:nvPr>
            <p:extLst>
              <p:ext uri="{D42A27DB-BD31-4B8C-83A1-F6EECF244321}">
                <p14:modId xmlns:p14="http://schemas.microsoft.com/office/powerpoint/2010/main" val="233859508"/>
              </p:ext>
            </p:extLst>
          </p:nvPr>
        </p:nvGraphicFramePr>
        <p:xfrm>
          <a:off x="4878010" y="3351614"/>
          <a:ext cx="6181875" cy="2860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0195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702" y="1940707"/>
            <a:ext cx="3240003" cy="2617225"/>
          </a:xfrm>
        </p:spPr>
        <p:txBody>
          <a:bodyPr>
            <a:normAutofit/>
          </a:bodyPr>
          <a:lstStyle/>
          <a:p>
            <a:endParaRPr lang="fr-FR" sz="3200" dirty="0"/>
          </a:p>
        </p:txBody>
      </p:sp>
      <p:sp>
        <p:nvSpPr>
          <p:cNvPr id="6" name="Espace réservé du pied de page 5"/>
          <p:cNvSpPr>
            <a:spLocks noGrp="1"/>
          </p:cNvSpPr>
          <p:nvPr>
            <p:ph type="ftr" sz="quarter" idx="11"/>
          </p:nvPr>
        </p:nvSpPr>
        <p:spPr>
          <a:xfrm>
            <a:off x="407963" y="6356350"/>
            <a:ext cx="11380763" cy="365125"/>
          </a:xfrm>
        </p:spPr>
        <p:txBody>
          <a:bodyPr/>
          <a:lstStyle/>
          <a:p>
            <a:r>
              <a:rPr lang="fr-FR" dirty="0"/>
              <a:t>CAP Cuisine  2016/2018     																			                 </a:t>
            </a:r>
          </a:p>
        </p:txBody>
      </p:sp>
      <p:pic>
        <p:nvPicPr>
          <p:cNvPr id="7" name="Espace réservé du contenu 3"/>
          <p:cNvPicPr>
            <a:picLocks noGrp="1" noChangeAspect="1"/>
          </p:cNvPicPr>
          <p:nvPr>
            <p:ph idx="1"/>
          </p:nvPr>
        </p:nvPicPr>
        <p:blipFill rotWithShape="1">
          <a:blip r:embed="rId2"/>
          <a:srcRect l="68401" t="30549" r="21266" b="19523"/>
          <a:stretch/>
        </p:blipFill>
        <p:spPr>
          <a:xfrm>
            <a:off x="192505" y="693610"/>
            <a:ext cx="3071199" cy="5463349"/>
          </a:xfrm>
          <a:prstGeom prst="rect">
            <a:avLst/>
          </a:prstGeom>
        </p:spPr>
      </p:pic>
      <p:sp>
        <p:nvSpPr>
          <p:cNvPr id="5" name="Espace réservé du contenu 4"/>
          <p:cNvSpPr>
            <a:spLocks noGrp="1"/>
          </p:cNvSpPr>
          <p:nvPr>
            <p:ph idx="1"/>
          </p:nvPr>
        </p:nvSpPr>
        <p:spPr/>
        <p:txBody>
          <a:bodyPr/>
          <a:lstStyle/>
          <a:p>
            <a:r>
              <a:rPr lang="fr-FR" b="1" dirty="0">
                <a:solidFill>
                  <a:srgbClr val="000000"/>
                </a:solidFill>
                <a:latin typeface="Century Gothic" panose="020B0502020202020204" pitchFamily="34" charset="0"/>
              </a:rPr>
              <a:t>À la suite de ce travail, d'écriture des contextes en équipe, le travail de stratégie globale peut débuter</a:t>
            </a:r>
            <a:r>
              <a:rPr lang="fr-FR" b="1" dirty="0" smtClean="0">
                <a:solidFill>
                  <a:srgbClr val="000000"/>
                </a:solidFill>
                <a:latin typeface="Century Gothic" panose="020B0502020202020204" pitchFamily="34" charset="0"/>
              </a:rPr>
              <a:t>.</a:t>
            </a:r>
          </a:p>
          <a:p>
            <a:endParaRPr lang="fr-FR" dirty="0"/>
          </a:p>
          <a:p>
            <a:endParaRPr lang="fr-FR" dirty="0" smtClean="0"/>
          </a:p>
          <a:p>
            <a:endParaRPr lang="fr-FR" dirty="0"/>
          </a:p>
          <a:p>
            <a:endParaRPr lang="fr-FR" dirty="0" smtClean="0"/>
          </a:p>
          <a:p>
            <a:endParaRPr lang="fr-FR" dirty="0" smtClean="0"/>
          </a:p>
          <a:p>
            <a:pPr marL="0" indent="0">
              <a:buNone/>
            </a:pPr>
            <a:endParaRPr lang="fr-FR" dirty="0"/>
          </a:p>
          <a:p>
            <a:pPr marL="0" indent="0">
              <a:buNone/>
            </a:pPr>
            <a:endParaRPr lang="fr-FR" dirty="0"/>
          </a:p>
        </p:txBody>
      </p:sp>
      <p:graphicFrame>
        <p:nvGraphicFramePr>
          <p:cNvPr id="10" name="Tableau 9"/>
          <p:cNvGraphicFramePr>
            <a:graphicFrameLocks noGrp="1"/>
          </p:cNvGraphicFramePr>
          <p:nvPr>
            <p:extLst>
              <p:ext uri="{D42A27DB-BD31-4B8C-83A1-F6EECF244321}">
                <p14:modId xmlns:p14="http://schemas.microsoft.com/office/powerpoint/2010/main" val="1508731996"/>
              </p:ext>
            </p:extLst>
          </p:nvPr>
        </p:nvGraphicFramePr>
        <p:xfrm>
          <a:off x="3869267" y="2496455"/>
          <a:ext cx="7315199" cy="3134157"/>
        </p:xfrm>
        <a:graphic>
          <a:graphicData uri="http://schemas.openxmlformats.org/drawingml/2006/table">
            <a:tbl>
              <a:tblPr/>
              <a:tblGrid>
                <a:gridCol w="1545337"/>
                <a:gridCol w="1547134"/>
                <a:gridCol w="210238"/>
                <a:gridCol w="210238"/>
                <a:gridCol w="210238"/>
                <a:gridCol w="210238"/>
                <a:gridCol w="210238"/>
                <a:gridCol w="210238"/>
                <a:gridCol w="210238"/>
                <a:gridCol w="210238"/>
                <a:gridCol w="210238"/>
                <a:gridCol w="210238"/>
                <a:gridCol w="210238"/>
                <a:gridCol w="210238"/>
                <a:gridCol w="210238"/>
                <a:gridCol w="210238"/>
                <a:gridCol w="210238"/>
                <a:gridCol w="210238"/>
                <a:gridCol w="210238"/>
                <a:gridCol w="274926"/>
                <a:gridCol w="373756"/>
              </a:tblGrid>
              <a:tr h="382976">
                <a:tc gridSpan="3">
                  <a:txBody>
                    <a:bodyPr/>
                    <a:lstStyle/>
                    <a:p>
                      <a:pPr algn="l" fontAlgn="ctr"/>
                      <a:r>
                        <a:rPr lang="fr-FR" sz="1000" b="1" i="0" u="none" strike="noStrike" dirty="0">
                          <a:solidFill>
                            <a:srgbClr val="FFFFFF"/>
                          </a:solidFill>
                          <a:effectLst/>
                          <a:latin typeface="Century Gothic" panose="020B0502020202020204" pitchFamily="34" charset="0"/>
                        </a:rPr>
                        <a:t>TRACABILITE DU PARCOURS DE FORMATION - CAP CUISINE</a:t>
                      </a:r>
                    </a:p>
                  </a:txBody>
                  <a:tcPr marL="0" marR="0" marT="0" marB="0" anchor="ctr">
                    <a:lnL>
                      <a:noFill/>
                    </a:lnL>
                    <a:lnR>
                      <a:noFill/>
                    </a:lnR>
                    <a:lnT>
                      <a:noFill/>
                    </a:lnT>
                    <a:lnB>
                      <a:noFill/>
                    </a:lnB>
                    <a:solidFill>
                      <a:srgbClr val="4BACC6"/>
                    </a:solidFill>
                  </a:tcPr>
                </a:tc>
                <a:tc hMerge="1">
                  <a:txBody>
                    <a:bodyPr/>
                    <a:lstStyle/>
                    <a:p>
                      <a:endParaRPr lang="fr-FR"/>
                    </a:p>
                  </a:txBody>
                  <a:tcPr/>
                </a:tc>
                <a:tc hMerge="1">
                  <a:txBody>
                    <a:bodyPr/>
                    <a:lstStyle/>
                    <a:p>
                      <a:endParaRPr lang="fr-FR"/>
                    </a:p>
                  </a:txBody>
                  <a:tcPr/>
                </a:tc>
                <a:tc>
                  <a:txBody>
                    <a:bodyPr/>
                    <a:lstStyle/>
                    <a:p>
                      <a:pPr algn="l" fontAlgn="ctr"/>
                      <a:r>
                        <a:rPr lang="fr-FR" sz="1000" b="1" i="0" u="none" strike="noStrike">
                          <a:solidFill>
                            <a:srgbClr val="FFFFFF"/>
                          </a:solidFill>
                          <a:effectLst/>
                          <a:latin typeface="Century Gothic" panose="020B0502020202020204" pitchFamily="34" charset="0"/>
                        </a:rPr>
                        <a:t> </a:t>
                      </a:r>
                    </a:p>
                  </a:txBody>
                  <a:tcPr marL="0" marR="0" marT="0" marB="0" anchor="ctr">
                    <a:lnL>
                      <a:noFill/>
                    </a:lnL>
                    <a:lnR>
                      <a:noFill/>
                    </a:lnR>
                    <a:lnT>
                      <a:noFill/>
                    </a:lnT>
                    <a:lnB w="6350" cap="flat" cmpd="sng" algn="ctr">
                      <a:solidFill>
                        <a:srgbClr val="BFBFBF"/>
                      </a:solidFill>
                      <a:prstDash val="solid"/>
                      <a:round/>
                      <a:headEnd type="none" w="med" len="med"/>
                      <a:tailEnd type="none" w="med" len="med"/>
                    </a:lnB>
                    <a:solidFill>
                      <a:srgbClr val="4BACC6"/>
                    </a:solidFill>
                  </a:tcPr>
                </a:tc>
                <a:tc>
                  <a:txBody>
                    <a:bodyPr/>
                    <a:lstStyle/>
                    <a:p>
                      <a:pPr algn="l" fontAlgn="ctr"/>
                      <a:r>
                        <a:rPr lang="fr-FR" sz="1000" b="1" i="0" u="none" strike="noStrike">
                          <a:solidFill>
                            <a:srgbClr val="FFFFFF"/>
                          </a:solidFill>
                          <a:effectLst/>
                          <a:latin typeface="Century Gothic" panose="020B0502020202020204" pitchFamily="34" charset="0"/>
                        </a:rPr>
                        <a:t> </a:t>
                      </a:r>
                    </a:p>
                  </a:txBody>
                  <a:tcPr marL="0" marR="0" marT="0" marB="0" anchor="ctr">
                    <a:lnL>
                      <a:noFill/>
                    </a:lnL>
                    <a:lnR>
                      <a:noFill/>
                    </a:lnR>
                    <a:lnT>
                      <a:noFill/>
                    </a:lnT>
                    <a:lnB w="6350" cap="flat" cmpd="sng" algn="ctr">
                      <a:solidFill>
                        <a:srgbClr val="BFBFBF"/>
                      </a:solidFill>
                      <a:prstDash val="solid"/>
                      <a:round/>
                      <a:headEnd type="none" w="med" len="med"/>
                      <a:tailEnd type="none" w="med" len="med"/>
                    </a:lnB>
                    <a:solidFill>
                      <a:srgbClr val="4BACC6"/>
                    </a:solidFill>
                  </a:tcPr>
                </a:tc>
                <a:tc>
                  <a:txBody>
                    <a:bodyPr/>
                    <a:lstStyle/>
                    <a:p>
                      <a:pPr algn="l" fontAlgn="ctr"/>
                      <a:r>
                        <a:rPr lang="fr-FR" sz="1000" b="1" i="0" u="none" strike="noStrike">
                          <a:solidFill>
                            <a:srgbClr val="FFFFFF"/>
                          </a:solidFill>
                          <a:effectLst/>
                          <a:latin typeface="Century Gothic" panose="020B0502020202020204" pitchFamily="34" charset="0"/>
                        </a:rPr>
                        <a:t> </a:t>
                      </a:r>
                    </a:p>
                  </a:txBody>
                  <a:tcPr marL="0" marR="0" marT="0" marB="0" anchor="ctr">
                    <a:lnL>
                      <a:noFill/>
                    </a:lnL>
                    <a:lnR>
                      <a:noFill/>
                    </a:lnR>
                    <a:lnT>
                      <a:noFill/>
                    </a:lnT>
                    <a:lnB w="6350" cap="flat" cmpd="sng" algn="ctr">
                      <a:solidFill>
                        <a:srgbClr val="BFBFBF"/>
                      </a:solidFill>
                      <a:prstDash val="solid"/>
                      <a:round/>
                      <a:headEnd type="none" w="med" len="med"/>
                      <a:tailEnd type="none" w="med" len="med"/>
                    </a:lnB>
                    <a:solidFill>
                      <a:srgbClr val="4BACC6"/>
                    </a:solidFill>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a:noFill/>
                    </a:lnB>
                  </a:tcPr>
                </a:tc>
                <a:tc gridSpan="5">
                  <a:txBody>
                    <a:bodyPr/>
                    <a:lstStyle/>
                    <a:p>
                      <a:pPr algn="l" fontAlgn="ctr"/>
                      <a:r>
                        <a:rPr lang="fr-FR" sz="900" b="1" i="0" u="none" strike="noStrike">
                          <a:solidFill>
                            <a:srgbClr val="000000"/>
                          </a:solidFill>
                          <a:effectLst/>
                          <a:latin typeface="Century Gothic" panose="020B0502020202020204" pitchFamily="34" charset="0"/>
                        </a:rPr>
                        <a:t>LP Biarritz Atlantique</a:t>
                      </a:r>
                    </a:p>
                  </a:txBody>
                  <a:tcPr marL="0" marR="0" marT="0" marB="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a:noFill/>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a:noFill/>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a:noFill/>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a:noFill/>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a:noFill/>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a:noFill/>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a:noFill/>
                    </a:lnB>
                  </a:tcPr>
                </a:tc>
                <a:tc>
                  <a:txBody>
                    <a:bodyPr/>
                    <a:lstStyle/>
                    <a:p>
                      <a:pPr algn="ctr" fontAlgn="b"/>
                      <a:endParaRPr lang="fr-FR" sz="9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a:noFill/>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a:noFill/>
                    </a:lnB>
                  </a:tcPr>
                </a:tc>
              </a:tr>
              <a:tr h="117588">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a:noFill/>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a:noFill/>
                    </a:lnB>
                  </a:tcPr>
                </a:tc>
              </a:tr>
              <a:tr h="172339">
                <a:tc rowSpan="3">
                  <a:txBody>
                    <a:bodyPr/>
                    <a:lstStyle/>
                    <a:p>
                      <a:pPr algn="ctr" fontAlgn="ctr"/>
                      <a:r>
                        <a:rPr lang="fr-FR" sz="1000" b="1" i="0" u="none" strike="noStrike" dirty="0">
                          <a:solidFill>
                            <a:srgbClr val="000000"/>
                          </a:solidFill>
                          <a:effectLst/>
                          <a:latin typeface="Century Gothic" panose="020B0502020202020204" pitchFamily="34" charset="0"/>
                        </a:rPr>
                        <a:t>Compétence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BACC6"/>
                    </a:solidFill>
                  </a:tcPr>
                </a:tc>
                <a:tc rowSpan="3">
                  <a:txBody>
                    <a:bodyPr/>
                    <a:lstStyle/>
                    <a:p>
                      <a:pPr algn="ctr" fontAlgn="ctr"/>
                      <a:r>
                        <a:rPr lang="fr-FR" sz="1000" b="1" i="0" u="none" strike="noStrike">
                          <a:solidFill>
                            <a:srgbClr val="000000"/>
                          </a:solidFill>
                          <a:effectLst/>
                          <a:latin typeface="Century Gothic" panose="020B0502020202020204" pitchFamily="34" charset="0"/>
                        </a:rPr>
                        <a:t>Travail demandé</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BACC6"/>
                    </a:solidFill>
                  </a:tcPr>
                </a:tc>
                <a:tc rowSpan="3">
                  <a:txBody>
                    <a:bodyPr/>
                    <a:lstStyle/>
                    <a:p>
                      <a:pPr algn="ctr" fontAlgn="ctr"/>
                      <a:r>
                        <a:rPr lang="fr-FR" sz="500" b="1" i="0" u="none" strike="noStrike">
                          <a:solidFill>
                            <a:srgbClr val="000000"/>
                          </a:solidFill>
                          <a:effectLst/>
                          <a:latin typeface="Century Gothic" panose="020B0502020202020204" pitchFamily="34" charset="0"/>
                        </a:rPr>
                        <a:t>U certif.</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BACC6"/>
                    </a:solidFill>
                  </a:tcPr>
                </a:tc>
                <a:tc gridSpan="8">
                  <a:txBody>
                    <a:bodyPr/>
                    <a:lstStyle/>
                    <a:p>
                      <a:pPr algn="ctr" fontAlgn="ctr"/>
                      <a:r>
                        <a:rPr lang="fr-FR" sz="700" b="1" i="0" u="none" strike="noStrike">
                          <a:solidFill>
                            <a:srgbClr val="000000"/>
                          </a:solidFill>
                          <a:effectLst/>
                          <a:latin typeface="Century Gothic" panose="020B0502020202020204" pitchFamily="34" charset="0"/>
                        </a:rPr>
                        <a:t>année 1</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8">
                  <a:txBody>
                    <a:bodyPr/>
                    <a:lstStyle/>
                    <a:p>
                      <a:pPr algn="ctr" fontAlgn="ctr"/>
                      <a:r>
                        <a:rPr lang="fr-FR" sz="700" b="1" i="0" u="none" strike="noStrike">
                          <a:solidFill>
                            <a:srgbClr val="000000"/>
                          </a:solidFill>
                          <a:effectLst/>
                          <a:latin typeface="Century Gothic" panose="020B0502020202020204" pitchFamily="34" charset="0"/>
                        </a:rPr>
                        <a:t>année 2</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b"/>
                      <a:endParaRPr lang="fr-FR" sz="900" b="0" i="0" u="none" strike="noStrike">
                        <a:solidFill>
                          <a:srgbClr val="000000"/>
                        </a:solidFill>
                        <a:effectLst/>
                        <a:latin typeface="Century Gothic" panose="020B0502020202020204" pitchFamily="34" charset="0"/>
                      </a:endParaRPr>
                    </a:p>
                  </a:txBody>
                  <a:tcPr marL="0" marR="0" marT="0" marB="0" anchor="b">
                    <a:lnL w="12700" cap="flat" cmpd="sng" algn="ctr">
                      <a:solidFill>
                        <a:srgbClr val="BFBFBF"/>
                      </a:solidFill>
                      <a:prstDash val="solid"/>
                      <a:round/>
                      <a:headEnd type="none" w="med" len="med"/>
                      <a:tailEnd type="none" w="med" len="med"/>
                    </a:lnL>
                    <a:lnR>
                      <a:noFill/>
                    </a:lnR>
                    <a:lnT>
                      <a:noFill/>
                    </a:lnT>
                    <a:lnB>
                      <a:noFill/>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a:noFill/>
                    </a:lnB>
                  </a:tcPr>
                </a:tc>
              </a:tr>
              <a:tr h="17233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b"/>
                      <a:r>
                        <a:rPr lang="fr-FR" sz="600" b="1" i="0" u="none" strike="noStrike">
                          <a:solidFill>
                            <a:srgbClr val="FFFFFF"/>
                          </a:solidFill>
                          <a:effectLst/>
                          <a:latin typeface="Century Gothic" panose="020B0502020202020204" pitchFamily="34" charset="0"/>
                        </a:rPr>
                        <a:t>axe</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0000"/>
                    </a:solidFill>
                  </a:tcPr>
                </a:tc>
                <a:tc>
                  <a:txBody>
                    <a:bodyPr/>
                    <a:lstStyle/>
                    <a:p>
                      <a:pPr algn="ctr" fontAlgn="b"/>
                      <a:r>
                        <a:rPr lang="fr-FR" sz="600" b="1" i="0" u="none" strike="noStrike">
                          <a:solidFill>
                            <a:srgbClr val="FFFFFF"/>
                          </a:solidFill>
                          <a:effectLst/>
                          <a:latin typeface="Century Gothic" panose="020B0502020202020204" pitchFamily="34" charset="0"/>
                        </a:rPr>
                        <a:t>axe</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0000"/>
                    </a:solidFill>
                  </a:tcPr>
                </a:tc>
                <a:tc>
                  <a:txBody>
                    <a:bodyPr/>
                    <a:lstStyle/>
                    <a:p>
                      <a:pPr algn="ctr" fontAlgn="b"/>
                      <a:r>
                        <a:rPr lang="fr-FR" sz="600" b="1" i="0" u="none" strike="noStrike">
                          <a:solidFill>
                            <a:srgbClr val="FFFFFF"/>
                          </a:solidFill>
                          <a:effectLst/>
                          <a:latin typeface="Century Gothic" panose="020B0502020202020204" pitchFamily="34" charset="0"/>
                        </a:rPr>
                        <a:t>axe</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0000"/>
                    </a:solidFill>
                  </a:tcPr>
                </a:tc>
                <a:tc>
                  <a:txBody>
                    <a:bodyPr/>
                    <a:lstStyle/>
                    <a:p>
                      <a:pPr algn="ctr" fontAlgn="b"/>
                      <a:r>
                        <a:rPr lang="fr-FR" sz="600" b="1" i="0" u="none" strike="noStrike">
                          <a:solidFill>
                            <a:srgbClr val="FFFFFF"/>
                          </a:solidFill>
                          <a:effectLst/>
                          <a:latin typeface="Century Gothic" panose="020B0502020202020204" pitchFamily="34" charset="0"/>
                        </a:rPr>
                        <a:t>axe</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0000"/>
                    </a:solidFill>
                  </a:tcPr>
                </a:tc>
                <a:tc>
                  <a:txBody>
                    <a:bodyPr/>
                    <a:lstStyle/>
                    <a:p>
                      <a:pPr algn="ctr" fontAlgn="b"/>
                      <a:r>
                        <a:rPr lang="fr-FR" sz="600" b="1" i="0" u="none" strike="noStrike">
                          <a:solidFill>
                            <a:srgbClr val="FFFFFF"/>
                          </a:solidFill>
                          <a:effectLst/>
                          <a:latin typeface="Century Gothic" panose="020B0502020202020204" pitchFamily="34" charset="0"/>
                        </a:rPr>
                        <a:t>axe</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0000"/>
                    </a:solidFill>
                  </a:tcPr>
                </a:tc>
                <a:tc>
                  <a:txBody>
                    <a:bodyPr/>
                    <a:lstStyle/>
                    <a:p>
                      <a:pPr algn="ctr" fontAlgn="b"/>
                      <a:r>
                        <a:rPr lang="fr-FR" sz="600" b="1" i="0" u="none" strike="noStrike">
                          <a:solidFill>
                            <a:srgbClr val="FFFFFF"/>
                          </a:solidFill>
                          <a:effectLst/>
                          <a:latin typeface="Century Gothic" panose="020B0502020202020204" pitchFamily="34" charset="0"/>
                        </a:rPr>
                        <a:t>axe</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0000"/>
                    </a:solidFill>
                  </a:tcPr>
                </a:tc>
                <a:tc rowSpan="2">
                  <a:txBody>
                    <a:bodyPr/>
                    <a:lstStyle/>
                    <a:p>
                      <a:pPr algn="ctr" fontAlgn="b"/>
                      <a:r>
                        <a:rPr lang="fr-FR" sz="600" b="1" i="0" u="none" strike="noStrike">
                          <a:solidFill>
                            <a:srgbClr val="FFFFFF"/>
                          </a:solidFill>
                          <a:effectLst/>
                          <a:latin typeface="Century Gothic" panose="020B0502020202020204" pitchFamily="34" charset="0"/>
                        </a:rPr>
                        <a:t>PFMP1</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67DFF"/>
                    </a:solidFill>
                  </a:tcPr>
                </a:tc>
                <a:tc rowSpan="2">
                  <a:txBody>
                    <a:bodyPr/>
                    <a:lstStyle/>
                    <a:p>
                      <a:pPr algn="ctr" fontAlgn="b"/>
                      <a:r>
                        <a:rPr lang="fr-FR" sz="600" b="1" i="0" u="none" strike="noStrike">
                          <a:solidFill>
                            <a:srgbClr val="FFFFFF"/>
                          </a:solidFill>
                          <a:effectLst/>
                          <a:latin typeface="Century Gothic" panose="020B0502020202020204" pitchFamily="34" charset="0"/>
                        </a:rPr>
                        <a:t>PFMP2</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67DFF"/>
                    </a:solidFill>
                  </a:tcPr>
                </a:tc>
                <a:tc>
                  <a:txBody>
                    <a:bodyPr/>
                    <a:lstStyle/>
                    <a:p>
                      <a:pPr algn="ctr" fontAlgn="b"/>
                      <a:r>
                        <a:rPr lang="fr-FR" sz="600" b="1" i="0" u="none" strike="noStrike">
                          <a:solidFill>
                            <a:srgbClr val="FFFFFF"/>
                          </a:solidFill>
                          <a:effectLst/>
                          <a:latin typeface="Century Gothic" panose="020B0502020202020204" pitchFamily="34" charset="0"/>
                        </a:rPr>
                        <a:t>axe</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0000"/>
                    </a:solidFill>
                  </a:tcPr>
                </a:tc>
                <a:tc>
                  <a:txBody>
                    <a:bodyPr/>
                    <a:lstStyle/>
                    <a:p>
                      <a:pPr algn="ctr" fontAlgn="b"/>
                      <a:r>
                        <a:rPr lang="fr-FR" sz="600" b="1" i="0" u="none" strike="noStrike">
                          <a:solidFill>
                            <a:srgbClr val="FFFFFF"/>
                          </a:solidFill>
                          <a:effectLst/>
                          <a:latin typeface="Century Gothic" panose="020B0502020202020204" pitchFamily="34" charset="0"/>
                        </a:rPr>
                        <a:t>axe</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0000"/>
                    </a:solidFill>
                  </a:tcPr>
                </a:tc>
                <a:tc>
                  <a:txBody>
                    <a:bodyPr/>
                    <a:lstStyle/>
                    <a:p>
                      <a:pPr algn="ctr" fontAlgn="b"/>
                      <a:r>
                        <a:rPr lang="fr-FR" sz="600" b="1" i="0" u="none" strike="noStrike">
                          <a:solidFill>
                            <a:srgbClr val="FFFFFF"/>
                          </a:solidFill>
                          <a:effectLst/>
                          <a:latin typeface="Century Gothic" panose="020B0502020202020204" pitchFamily="34" charset="0"/>
                        </a:rPr>
                        <a:t>axe</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0000"/>
                    </a:solidFill>
                  </a:tcPr>
                </a:tc>
                <a:tc>
                  <a:txBody>
                    <a:bodyPr/>
                    <a:lstStyle/>
                    <a:p>
                      <a:pPr algn="ctr" fontAlgn="b"/>
                      <a:r>
                        <a:rPr lang="fr-FR" sz="600" b="1" i="0" u="none" strike="noStrike">
                          <a:solidFill>
                            <a:srgbClr val="FFFFFF"/>
                          </a:solidFill>
                          <a:effectLst/>
                          <a:latin typeface="Century Gothic" panose="020B0502020202020204" pitchFamily="34" charset="0"/>
                        </a:rPr>
                        <a:t>axe</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0000"/>
                    </a:solidFill>
                  </a:tcPr>
                </a:tc>
                <a:tc>
                  <a:txBody>
                    <a:bodyPr/>
                    <a:lstStyle/>
                    <a:p>
                      <a:pPr algn="ctr" fontAlgn="b"/>
                      <a:r>
                        <a:rPr lang="fr-FR" sz="600" b="1" i="0" u="none" strike="noStrike">
                          <a:solidFill>
                            <a:srgbClr val="FFFFFF"/>
                          </a:solidFill>
                          <a:effectLst/>
                          <a:latin typeface="Century Gothic" panose="020B0502020202020204" pitchFamily="34" charset="0"/>
                        </a:rPr>
                        <a:t>axe</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0000"/>
                    </a:solidFill>
                  </a:tcPr>
                </a:tc>
                <a:tc>
                  <a:txBody>
                    <a:bodyPr/>
                    <a:lstStyle/>
                    <a:p>
                      <a:pPr algn="ctr" fontAlgn="b"/>
                      <a:r>
                        <a:rPr lang="fr-FR" sz="600" b="1" i="0" u="none" strike="noStrike">
                          <a:solidFill>
                            <a:srgbClr val="FFFFFF"/>
                          </a:solidFill>
                          <a:effectLst/>
                          <a:latin typeface="Century Gothic" panose="020B0502020202020204" pitchFamily="34" charset="0"/>
                        </a:rPr>
                        <a:t>axe</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0000"/>
                    </a:solidFill>
                  </a:tcPr>
                </a:tc>
                <a:tc rowSpan="2">
                  <a:txBody>
                    <a:bodyPr/>
                    <a:lstStyle/>
                    <a:p>
                      <a:pPr algn="ctr" fontAlgn="b"/>
                      <a:r>
                        <a:rPr lang="fr-FR" sz="600" b="1" i="0" u="none" strike="noStrike">
                          <a:solidFill>
                            <a:srgbClr val="FFFFFF"/>
                          </a:solidFill>
                          <a:effectLst/>
                          <a:latin typeface="Century Gothic" panose="020B0502020202020204" pitchFamily="34" charset="0"/>
                        </a:rPr>
                        <a:t>PFMP3</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67DFF"/>
                    </a:solidFill>
                  </a:tcPr>
                </a:tc>
                <a:tc rowSpan="2">
                  <a:txBody>
                    <a:bodyPr/>
                    <a:lstStyle/>
                    <a:p>
                      <a:pPr algn="ctr" fontAlgn="b"/>
                      <a:r>
                        <a:rPr lang="fr-FR" sz="600" b="1" i="0" u="none" strike="noStrike">
                          <a:solidFill>
                            <a:srgbClr val="FFFFFF"/>
                          </a:solidFill>
                          <a:effectLst/>
                          <a:latin typeface="Century Gothic" panose="020B0502020202020204" pitchFamily="34" charset="0"/>
                        </a:rPr>
                        <a:t>PFMP4</a:t>
                      </a:r>
                    </a:p>
                  </a:txBody>
                  <a:tcPr marL="0" marR="0" marT="0"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67DFF"/>
                    </a:solidFill>
                  </a:tcPr>
                </a:tc>
                <a:tc>
                  <a:txBody>
                    <a:bodyPr/>
                    <a:lstStyle/>
                    <a:p>
                      <a:pPr algn="ctr" fontAlgn="b"/>
                      <a:endParaRPr lang="fr-FR" sz="900" b="0" i="0" u="none" strike="noStrike">
                        <a:solidFill>
                          <a:srgbClr val="000000"/>
                        </a:solidFill>
                        <a:effectLst/>
                        <a:latin typeface="Century Gothic" panose="020B0502020202020204" pitchFamily="34" charset="0"/>
                      </a:endParaRPr>
                    </a:p>
                  </a:txBody>
                  <a:tcPr marL="0" marR="0" marT="0" marB="0" anchor="b">
                    <a:lnL w="12700" cap="flat" cmpd="sng" algn="ctr">
                      <a:solidFill>
                        <a:srgbClr val="BFBFBF"/>
                      </a:solidFill>
                      <a:prstDash val="solid"/>
                      <a:round/>
                      <a:headEnd type="none" w="med" len="med"/>
                      <a:tailEnd type="none" w="med" len="med"/>
                    </a:lnL>
                    <a:lnR>
                      <a:noFill/>
                    </a:lnR>
                    <a:lnT>
                      <a:noFill/>
                    </a:lnT>
                    <a:lnB>
                      <a:noFill/>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a:noFill/>
                    </a:lnB>
                  </a:tcPr>
                </a:tc>
              </a:tr>
              <a:tr h="17233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b"/>
                      <a:r>
                        <a:rPr lang="fr-FR" sz="700" b="1" i="0" u="none" strike="noStrike">
                          <a:solidFill>
                            <a:srgbClr val="FFFFFF"/>
                          </a:solidFill>
                          <a:effectLst/>
                          <a:latin typeface="Century Gothic" panose="020B0502020202020204" pitchFamily="34" charset="0"/>
                        </a:rPr>
                        <a:t>1</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0000"/>
                    </a:solidFill>
                  </a:tcPr>
                </a:tc>
                <a:tc>
                  <a:txBody>
                    <a:bodyPr/>
                    <a:lstStyle/>
                    <a:p>
                      <a:pPr algn="ctr" fontAlgn="b"/>
                      <a:r>
                        <a:rPr lang="fr-FR" sz="700" b="1" i="0" u="none" strike="noStrike">
                          <a:solidFill>
                            <a:srgbClr val="FFFFFF"/>
                          </a:solidFill>
                          <a:effectLst/>
                          <a:latin typeface="Century Gothic" panose="020B0502020202020204" pitchFamily="34" charset="0"/>
                        </a:rPr>
                        <a:t>2</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0000"/>
                    </a:solidFill>
                  </a:tcPr>
                </a:tc>
                <a:tc>
                  <a:txBody>
                    <a:bodyPr/>
                    <a:lstStyle/>
                    <a:p>
                      <a:pPr algn="ctr" fontAlgn="b"/>
                      <a:r>
                        <a:rPr lang="fr-FR" sz="700" b="1" i="0" u="none" strike="noStrike">
                          <a:solidFill>
                            <a:srgbClr val="FFFFFF"/>
                          </a:solidFill>
                          <a:effectLst/>
                          <a:latin typeface="Century Gothic" panose="020B0502020202020204" pitchFamily="34" charset="0"/>
                        </a:rPr>
                        <a:t>3</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0000"/>
                    </a:solidFill>
                  </a:tcPr>
                </a:tc>
                <a:tc>
                  <a:txBody>
                    <a:bodyPr/>
                    <a:lstStyle/>
                    <a:p>
                      <a:pPr algn="ctr" fontAlgn="b"/>
                      <a:r>
                        <a:rPr lang="fr-FR" sz="700" b="1" i="0" u="none" strike="noStrike">
                          <a:solidFill>
                            <a:srgbClr val="FFFFFF"/>
                          </a:solidFill>
                          <a:effectLst/>
                          <a:latin typeface="Century Gothic" panose="020B0502020202020204" pitchFamily="34" charset="0"/>
                        </a:rPr>
                        <a:t>4</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0000"/>
                    </a:solidFill>
                  </a:tcPr>
                </a:tc>
                <a:tc>
                  <a:txBody>
                    <a:bodyPr/>
                    <a:lstStyle/>
                    <a:p>
                      <a:pPr algn="ctr" fontAlgn="b"/>
                      <a:r>
                        <a:rPr lang="fr-FR" sz="700" b="1" i="0" u="none" strike="noStrike">
                          <a:solidFill>
                            <a:srgbClr val="FFFFFF"/>
                          </a:solidFill>
                          <a:effectLst/>
                          <a:latin typeface="Century Gothic" panose="020B0502020202020204" pitchFamily="34" charset="0"/>
                        </a:rPr>
                        <a:t>5</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0000"/>
                    </a:solidFill>
                  </a:tcPr>
                </a:tc>
                <a:tc>
                  <a:txBody>
                    <a:bodyPr/>
                    <a:lstStyle/>
                    <a:p>
                      <a:pPr algn="ctr" fontAlgn="b"/>
                      <a:r>
                        <a:rPr lang="fr-FR" sz="700" b="1" i="0" u="none" strike="noStrike">
                          <a:solidFill>
                            <a:srgbClr val="FFFFFF"/>
                          </a:solidFill>
                          <a:effectLst/>
                          <a:latin typeface="Century Gothic" panose="020B0502020202020204" pitchFamily="34" charset="0"/>
                        </a:rPr>
                        <a:t>6</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0000"/>
                    </a:solidFill>
                  </a:tcPr>
                </a:tc>
                <a:tc vMerge="1">
                  <a:txBody>
                    <a:bodyPr/>
                    <a:lstStyle/>
                    <a:p>
                      <a:endParaRPr lang="fr-FR"/>
                    </a:p>
                  </a:txBody>
                  <a:tcPr/>
                </a:tc>
                <a:tc vMerge="1">
                  <a:txBody>
                    <a:bodyPr/>
                    <a:lstStyle/>
                    <a:p>
                      <a:endParaRPr lang="fr-FR"/>
                    </a:p>
                  </a:txBody>
                  <a:tcPr/>
                </a:tc>
                <a:tc>
                  <a:txBody>
                    <a:bodyPr/>
                    <a:lstStyle/>
                    <a:p>
                      <a:pPr algn="ctr" fontAlgn="b"/>
                      <a:r>
                        <a:rPr lang="fr-FR" sz="700" b="1" i="0" u="none" strike="noStrike">
                          <a:solidFill>
                            <a:srgbClr val="FFFFFF"/>
                          </a:solidFill>
                          <a:effectLst/>
                          <a:latin typeface="Century Gothic" panose="020B0502020202020204" pitchFamily="34" charset="0"/>
                        </a:rPr>
                        <a:t>7</a:t>
                      </a:r>
                    </a:p>
                  </a:txBody>
                  <a:tcPr marL="0" marR="0" marT="0"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0000"/>
                    </a:solidFill>
                  </a:tcPr>
                </a:tc>
                <a:tc>
                  <a:txBody>
                    <a:bodyPr/>
                    <a:lstStyle/>
                    <a:p>
                      <a:pPr algn="ctr" fontAlgn="b"/>
                      <a:r>
                        <a:rPr lang="fr-FR" sz="700" b="1" i="0" u="none" strike="noStrike">
                          <a:solidFill>
                            <a:srgbClr val="FFFFFF"/>
                          </a:solidFill>
                          <a:effectLst/>
                          <a:latin typeface="Century Gothic" panose="020B0502020202020204" pitchFamily="34" charset="0"/>
                        </a:rPr>
                        <a:t>8</a:t>
                      </a:r>
                    </a:p>
                  </a:txBody>
                  <a:tcPr marL="0" marR="0" marT="0"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0000"/>
                    </a:solidFill>
                  </a:tcPr>
                </a:tc>
                <a:tc>
                  <a:txBody>
                    <a:bodyPr/>
                    <a:lstStyle/>
                    <a:p>
                      <a:pPr algn="ctr" fontAlgn="b"/>
                      <a:r>
                        <a:rPr lang="fr-FR" sz="700" b="1" i="0" u="none" strike="noStrike">
                          <a:solidFill>
                            <a:srgbClr val="FFFFFF"/>
                          </a:solidFill>
                          <a:effectLst/>
                          <a:latin typeface="Century Gothic" panose="020B0502020202020204" pitchFamily="34" charset="0"/>
                        </a:rPr>
                        <a:t>9</a:t>
                      </a:r>
                    </a:p>
                  </a:txBody>
                  <a:tcPr marL="0" marR="0" marT="0"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0000"/>
                    </a:solidFill>
                  </a:tcPr>
                </a:tc>
                <a:tc>
                  <a:txBody>
                    <a:bodyPr/>
                    <a:lstStyle/>
                    <a:p>
                      <a:pPr algn="ctr" fontAlgn="b"/>
                      <a:r>
                        <a:rPr lang="fr-FR" sz="700" b="1" i="0" u="none" strike="noStrike">
                          <a:solidFill>
                            <a:srgbClr val="FFFFFF"/>
                          </a:solidFill>
                          <a:effectLst/>
                          <a:latin typeface="Century Gothic" panose="020B0502020202020204" pitchFamily="34" charset="0"/>
                        </a:rPr>
                        <a:t>10</a:t>
                      </a:r>
                    </a:p>
                  </a:txBody>
                  <a:tcPr marL="0" marR="0" marT="0"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0000"/>
                    </a:solidFill>
                  </a:tcPr>
                </a:tc>
                <a:tc>
                  <a:txBody>
                    <a:bodyPr/>
                    <a:lstStyle/>
                    <a:p>
                      <a:pPr algn="ctr" fontAlgn="b"/>
                      <a:r>
                        <a:rPr lang="fr-FR" sz="700" b="1" i="0" u="none" strike="noStrike">
                          <a:solidFill>
                            <a:srgbClr val="FFFFFF"/>
                          </a:solidFill>
                          <a:effectLst/>
                          <a:latin typeface="Century Gothic" panose="020B0502020202020204" pitchFamily="34" charset="0"/>
                        </a:rPr>
                        <a:t>11</a:t>
                      </a:r>
                    </a:p>
                  </a:txBody>
                  <a:tcPr marL="0" marR="0" marT="0"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0000"/>
                    </a:solidFill>
                  </a:tcPr>
                </a:tc>
                <a:tc>
                  <a:txBody>
                    <a:bodyPr/>
                    <a:lstStyle/>
                    <a:p>
                      <a:pPr algn="ctr" fontAlgn="b"/>
                      <a:r>
                        <a:rPr lang="fr-FR" sz="700" b="1" i="0" u="none" strike="noStrike">
                          <a:solidFill>
                            <a:srgbClr val="FFFFFF"/>
                          </a:solidFill>
                          <a:effectLst/>
                          <a:latin typeface="Century Gothic" panose="020B0502020202020204" pitchFamily="34" charset="0"/>
                        </a:rPr>
                        <a:t>12</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0000"/>
                    </a:solidFill>
                  </a:tcPr>
                </a:tc>
                <a:tc vMerge="1">
                  <a:txBody>
                    <a:bodyPr/>
                    <a:lstStyle/>
                    <a:p>
                      <a:endParaRPr lang="fr-FR"/>
                    </a:p>
                  </a:txBody>
                  <a:tcPr/>
                </a:tc>
                <a:tc vMerge="1">
                  <a:txBody>
                    <a:bodyPr/>
                    <a:lstStyle/>
                    <a:p>
                      <a:endParaRPr lang="fr-FR"/>
                    </a:p>
                  </a:txBody>
                  <a:tcPr/>
                </a:tc>
                <a:tc>
                  <a:txBody>
                    <a:bodyPr/>
                    <a:lstStyle/>
                    <a:p>
                      <a:pPr algn="ctr" fontAlgn="b"/>
                      <a:endParaRPr lang="fr-FR" sz="900" b="0" i="0" u="none" strike="noStrike">
                        <a:solidFill>
                          <a:srgbClr val="000000"/>
                        </a:solidFill>
                        <a:effectLst/>
                        <a:latin typeface="Century Gothic" panose="020B0502020202020204" pitchFamily="34" charset="0"/>
                      </a:endParaRPr>
                    </a:p>
                  </a:txBody>
                  <a:tcPr marL="0" marR="0" marT="0" marB="0" anchor="b">
                    <a:lnL w="12700" cap="flat" cmpd="sng" algn="ctr">
                      <a:solidFill>
                        <a:srgbClr val="BFBFBF"/>
                      </a:solidFill>
                      <a:prstDash val="solid"/>
                      <a:round/>
                      <a:headEnd type="none" w="med" len="med"/>
                      <a:tailEnd type="none" w="med" len="med"/>
                    </a:lnL>
                    <a:lnR>
                      <a:noFill/>
                    </a:lnR>
                    <a:lnT>
                      <a:noFill/>
                    </a:lnT>
                    <a:lnB w="6350" cap="flat" cmpd="sng" algn="ctr">
                      <a:solidFill>
                        <a:srgbClr val="A6A6A6"/>
                      </a:solidFill>
                      <a:prstDash val="dot"/>
                      <a:round/>
                      <a:headEnd type="none" w="med" len="med"/>
                      <a:tailEnd type="none" w="med" len="med"/>
                    </a:lnB>
                  </a:tcPr>
                </a:tc>
                <a:tc>
                  <a:txBody>
                    <a:bodyPr/>
                    <a:lstStyle/>
                    <a:p>
                      <a:pPr algn="l" fontAlgn="b"/>
                      <a:endParaRPr lang="fr-FR" sz="6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w="6350" cap="flat" cmpd="sng" algn="ctr">
                      <a:solidFill>
                        <a:srgbClr val="A6A6A6"/>
                      </a:solidFill>
                      <a:prstDash val="dot"/>
                      <a:round/>
                      <a:headEnd type="none" w="med" len="med"/>
                      <a:tailEnd type="none" w="med" len="med"/>
                    </a:lnB>
                  </a:tcPr>
                </a:tc>
              </a:tr>
              <a:tr h="264572">
                <a:tc rowSpan="4">
                  <a:txBody>
                    <a:bodyPr/>
                    <a:lstStyle/>
                    <a:p>
                      <a:pPr algn="ctr" fontAlgn="ctr"/>
                      <a:r>
                        <a:rPr lang="fr-FR" sz="600" b="1" i="0" u="none" strike="noStrike">
                          <a:solidFill>
                            <a:srgbClr val="4A3C3C"/>
                          </a:solidFill>
                          <a:effectLst/>
                          <a:latin typeface="Century Gothic" panose="020B0502020202020204" pitchFamily="34" charset="0"/>
                        </a:rPr>
                        <a:t>1. Réceptionner, contrôler et stocker les marchandises</a:t>
                      </a:r>
                      <a:r>
                        <a:rPr lang="fr-FR" sz="600" b="1" i="0" u="none" strike="noStrike">
                          <a:solidFill>
                            <a:srgbClr val="000000"/>
                          </a:solidFill>
                          <a:effectLst/>
                          <a:latin typeface="Century Gothic" panose="020B0502020202020204" pitchFamily="34" charset="0"/>
                        </a:rPr>
                        <a:t> </a:t>
                      </a:r>
                      <a:r>
                        <a:rPr lang="fr-FR" sz="600" b="1" i="1" u="none" strike="noStrike">
                          <a:solidFill>
                            <a:srgbClr val="000000"/>
                          </a:solidFill>
                          <a:effectLst/>
                          <a:latin typeface="Century Gothic" panose="020B0502020202020204" pitchFamily="34" charset="0"/>
                        </a:rPr>
                        <a:t>dans le respect de la règlementation en vigueur et en appliquant les techniques de prévention des risques liées à l’activité</a:t>
                      </a:r>
                      <a:r>
                        <a:rPr lang="fr-FR" sz="600" b="1" i="0" u="none" strike="noStrike">
                          <a:solidFill>
                            <a:srgbClr val="000000"/>
                          </a:solidFill>
                          <a:effectLst/>
                          <a:latin typeface="Century Gothic" panose="020B0502020202020204" pitchFamily="34" charset="0"/>
                        </a:rPr>
                        <a:t>.</a:t>
                      </a:r>
                      <a:endParaRPr lang="fr-FR" sz="600" b="1" i="0" u="none" strike="noStrike">
                        <a:solidFill>
                          <a:srgbClr val="4A3C3C"/>
                        </a:solidFill>
                        <a:effectLst/>
                        <a:latin typeface="Century Gothic" panose="020B0502020202020204" pitchFamily="34" charset="0"/>
                      </a:endParaRP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500" b="0" i="0" u="none" strike="noStrike">
                          <a:solidFill>
                            <a:srgbClr val="4A3C3C"/>
                          </a:solidFill>
                          <a:effectLst/>
                          <a:latin typeface="Century Gothic" panose="020B0502020202020204" pitchFamily="34" charset="0"/>
                        </a:rPr>
                        <a:t>TD1 - Réceptionner les marchandises et contrôler les livraisons</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EEF3"/>
                    </a:solidFill>
                  </a:tcPr>
                </a:tc>
                <a:tc>
                  <a:txBody>
                    <a:bodyPr/>
                    <a:lstStyle/>
                    <a:p>
                      <a:pPr algn="ctr" fontAlgn="ctr"/>
                      <a:r>
                        <a:rPr lang="fr-FR" sz="500" b="0" i="0" u="none" strike="noStrike">
                          <a:solidFill>
                            <a:srgbClr val="4A3C3C"/>
                          </a:solidFill>
                          <a:effectLst/>
                          <a:latin typeface="Century Gothic" panose="020B0502020202020204" pitchFamily="34" charset="0"/>
                        </a:rPr>
                        <a:t>UP1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EEF3"/>
                    </a:solidFill>
                  </a:tcPr>
                </a:tc>
                <a:tc>
                  <a:txBody>
                    <a:bodyPr/>
                    <a:lstStyle/>
                    <a:p>
                      <a:pPr algn="ctr" fontAlgn="ctr"/>
                      <a:r>
                        <a:rPr lang="fr-FR" sz="700" b="1" i="0" u="none" strike="noStrike">
                          <a:solidFill>
                            <a:srgbClr val="000000"/>
                          </a:solidFill>
                          <a:effectLst/>
                          <a:latin typeface="Century Gothic" panose="020B0502020202020204" pitchFamily="34" charset="0"/>
                        </a:rPr>
                        <a:t>x</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x</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x</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Century Gothic" panose="020B0502020202020204" pitchFamily="34" charset="0"/>
                        </a:rPr>
                        <a:t>X</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Century Gothic" panose="020B0502020202020204" pitchFamily="34" charset="0"/>
                        </a:rPr>
                        <a:t>X</a:t>
                      </a:r>
                    </a:p>
                  </a:txBody>
                  <a:tcPr marL="0" marR="0" marT="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Arial Narrow" panose="020B0606020202030204" pitchFamily="34" charset="0"/>
                        </a:rPr>
                        <a:t>5</a:t>
                      </a:r>
                    </a:p>
                  </a:txBody>
                  <a:tcPr marL="0" marR="0" marT="0" marB="0" anchor="ctr">
                    <a:lnL w="12700" cap="flat" cmpd="sng" algn="ctr">
                      <a:solidFill>
                        <a:srgbClr val="BFBFBF"/>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EF9C"/>
                    </a:solidFill>
                  </a:tcPr>
                </a:tc>
                <a:tc rowSpan="4">
                  <a:txBody>
                    <a:bodyPr/>
                    <a:lstStyle/>
                    <a:p>
                      <a:pPr algn="ctr" fontAlgn="ctr"/>
                      <a:r>
                        <a:rPr lang="fr-FR" sz="700" b="1" i="0" u="none" strike="noStrike">
                          <a:solidFill>
                            <a:srgbClr val="000000"/>
                          </a:solidFill>
                          <a:effectLst/>
                          <a:latin typeface="Century Gothic" panose="020B0502020202020204" pitchFamily="34" charset="0"/>
                        </a:rPr>
                        <a:t>15</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63BE7B"/>
                    </a:solidFill>
                  </a:tcPr>
                </a:tc>
              </a:tr>
              <a:tr h="264572">
                <a:tc vMerge="1">
                  <a:txBody>
                    <a:bodyPr/>
                    <a:lstStyle/>
                    <a:p>
                      <a:endParaRPr lang="fr-FR"/>
                    </a:p>
                  </a:txBody>
                  <a:tcPr/>
                </a:tc>
                <a:tc>
                  <a:txBody>
                    <a:bodyPr/>
                    <a:lstStyle/>
                    <a:p>
                      <a:pPr algn="l" fontAlgn="ctr"/>
                      <a:r>
                        <a:rPr lang="fr-FR" sz="500" b="0" i="0" u="none" strike="noStrike">
                          <a:solidFill>
                            <a:srgbClr val="4A3C3C"/>
                          </a:solidFill>
                          <a:effectLst/>
                          <a:latin typeface="Century Gothic" panose="020B0502020202020204" pitchFamily="34" charset="0"/>
                        </a:rPr>
                        <a:t>TD2 - Stocker les marchandises</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500" b="0" i="0" u="none" strike="noStrike">
                          <a:solidFill>
                            <a:srgbClr val="4A3C3C"/>
                          </a:solidFill>
                          <a:effectLst/>
                          <a:latin typeface="Century Gothic" panose="020B0502020202020204" pitchFamily="34" charset="0"/>
                        </a:rPr>
                        <a:t>UP1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x</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x</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x</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Arial Narrow" panose="020B0606020202030204" pitchFamily="34" charset="0"/>
                        </a:rPr>
                        <a:t>3</a:t>
                      </a:r>
                    </a:p>
                  </a:txBody>
                  <a:tcPr marL="0" marR="0" marT="0" marB="0" anchor="ctr">
                    <a:lnL w="12700" cap="flat" cmpd="sng" algn="ctr">
                      <a:solidFill>
                        <a:srgbClr val="BFBFBF"/>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EF9C"/>
                    </a:solidFill>
                  </a:tcPr>
                </a:tc>
                <a:tc vMerge="1">
                  <a:txBody>
                    <a:bodyPr/>
                    <a:lstStyle/>
                    <a:p>
                      <a:endParaRPr lang="fr-FR"/>
                    </a:p>
                  </a:txBody>
                  <a:tcPr/>
                </a:tc>
              </a:tr>
              <a:tr h="264572">
                <a:tc vMerge="1">
                  <a:txBody>
                    <a:bodyPr/>
                    <a:lstStyle/>
                    <a:p>
                      <a:endParaRPr lang="fr-FR"/>
                    </a:p>
                  </a:txBody>
                  <a:tcPr/>
                </a:tc>
                <a:tc>
                  <a:txBody>
                    <a:bodyPr/>
                    <a:lstStyle/>
                    <a:p>
                      <a:pPr algn="l" fontAlgn="ctr"/>
                      <a:r>
                        <a:rPr lang="fr-FR" sz="500" b="0" i="0" u="none" strike="noStrike">
                          <a:solidFill>
                            <a:srgbClr val="4A3C3C"/>
                          </a:solidFill>
                          <a:effectLst/>
                          <a:latin typeface="Century Gothic" panose="020B0502020202020204" pitchFamily="34" charset="0"/>
                        </a:rPr>
                        <a:t>TD3 - Mettre en place les marchandises nécessaires à la production</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EEF3"/>
                    </a:solidFill>
                  </a:tcPr>
                </a:tc>
                <a:tc>
                  <a:txBody>
                    <a:bodyPr/>
                    <a:lstStyle/>
                    <a:p>
                      <a:pPr algn="ctr" fontAlgn="ctr"/>
                      <a:r>
                        <a:rPr lang="fr-FR" sz="500" b="0" i="0" u="none" strike="noStrike">
                          <a:solidFill>
                            <a:srgbClr val="4A3C3C"/>
                          </a:solidFill>
                          <a:effectLst/>
                          <a:latin typeface="Century Gothic" panose="020B0502020202020204" pitchFamily="34" charset="0"/>
                        </a:rPr>
                        <a:t>UP1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EEF3"/>
                    </a:solidFill>
                  </a:tcPr>
                </a:tc>
                <a:tc>
                  <a:txBody>
                    <a:bodyPr/>
                    <a:lstStyle/>
                    <a:p>
                      <a:pPr algn="ctr" fontAlgn="ctr"/>
                      <a:r>
                        <a:rPr lang="fr-FR" sz="700" b="1" i="0" u="none" strike="noStrike">
                          <a:solidFill>
                            <a:srgbClr val="000000"/>
                          </a:solidFill>
                          <a:effectLst/>
                          <a:latin typeface="Century Gothic" panose="020B0502020202020204" pitchFamily="34" charset="0"/>
                        </a:rPr>
                        <a:t>x</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x</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x</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Arial Narrow" panose="020B0606020202030204" pitchFamily="34" charset="0"/>
                        </a:rPr>
                        <a:t>3</a:t>
                      </a:r>
                    </a:p>
                  </a:txBody>
                  <a:tcPr marL="0" marR="0" marT="0" marB="0" anchor="ctr">
                    <a:lnL w="12700" cap="flat" cmpd="sng" algn="ctr">
                      <a:solidFill>
                        <a:srgbClr val="BFBFBF"/>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EF9C"/>
                    </a:solidFill>
                  </a:tcPr>
                </a:tc>
                <a:tc vMerge="1">
                  <a:txBody>
                    <a:bodyPr/>
                    <a:lstStyle/>
                    <a:p>
                      <a:endParaRPr lang="fr-FR"/>
                    </a:p>
                  </a:txBody>
                  <a:tcPr/>
                </a:tc>
              </a:tr>
              <a:tr h="264572">
                <a:tc vMerge="1">
                  <a:txBody>
                    <a:bodyPr/>
                    <a:lstStyle/>
                    <a:p>
                      <a:endParaRPr lang="fr-FR"/>
                    </a:p>
                  </a:txBody>
                  <a:tcPr/>
                </a:tc>
                <a:tc>
                  <a:txBody>
                    <a:bodyPr/>
                    <a:lstStyle/>
                    <a:p>
                      <a:pPr algn="l" fontAlgn="ctr"/>
                      <a:r>
                        <a:rPr lang="fr-FR" sz="500" b="0" i="0" u="none" strike="noStrike">
                          <a:solidFill>
                            <a:srgbClr val="4A3C3C"/>
                          </a:solidFill>
                          <a:effectLst/>
                          <a:latin typeface="Century Gothic" panose="020B0502020202020204" pitchFamily="34" charset="0"/>
                        </a:rPr>
                        <a:t>TD4 - Participer aux opérations d’inventaire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500" b="0" i="0" u="none" strike="noStrike">
                          <a:solidFill>
                            <a:srgbClr val="4A3C3C"/>
                          </a:solidFill>
                          <a:effectLst/>
                          <a:latin typeface="Century Gothic" panose="020B0502020202020204" pitchFamily="34" charset="0"/>
                        </a:rPr>
                        <a:t>UP1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x</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x</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x</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x</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Arial Narrow" panose="020B0606020202030204" pitchFamily="34" charset="0"/>
                        </a:rPr>
                        <a:t>4</a:t>
                      </a:r>
                    </a:p>
                  </a:txBody>
                  <a:tcPr marL="0" marR="0" marT="0" marB="0" anchor="ctr">
                    <a:lnL w="12700" cap="flat" cmpd="sng" algn="ctr">
                      <a:solidFill>
                        <a:srgbClr val="BFBFBF"/>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EF9C"/>
                    </a:solidFill>
                  </a:tcPr>
                </a:tc>
                <a:tc vMerge="1">
                  <a:txBody>
                    <a:bodyPr/>
                    <a:lstStyle/>
                    <a:p>
                      <a:endParaRPr lang="fr-FR"/>
                    </a:p>
                  </a:txBody>
                  <a:tcPr/>
                </a:tc>
              </a:tr>
              <a:tr h="264572">
                <a:tc rowSpan="4">
                  <a:txBody>
                    <a:bodyPr/>
                    <a:lstStyle/>
                    <a:p>
                      <a:pPr algn="ctr" fontAlgn="ctr"/>
                      <a:r>
                        <a:rPr lang="fr-FR" sz="600" b="1" i="0" u="none" strike="noStrike">
                          <a:solidFill>
                            <a:srgbClr val="4A3C3C"/>
                          </a:solidFill>
                          <a:effectLst/>
                          <a:latin typeface="Century Gothic" panose="020B0502020202020204" pitchFamily="34" charset="0"/>
                        </a:rPr>
                        <a:t>2. Collecter l’ensemble des informations et organiser sa production culinaire</a:t>
                      </a:r>
                      <a:r>
                        <a:rPr lang="fr-FR" sz="600" b="1" i="0" u="none" strike="noStrike">
                          <a:solidFill>
                            <a:srgbClr val="000000"/>
                          </a:solidFill>
                          <a:effectLst/>
                          <a:latin typeface="Century Gothic" panose="020B0502020202020204" pitchFamily="34" charset="0"/>
                        </a:rPr>
                        <a:t> dans le respect des consignes et du temps imparti.</a:t>
                      </a:r>
                      <a:endParaRPr lang="fr-FR" sz="600" b="1" i="0" u="none" strike="noStrike">
                        <a:solidFill>
                          <a:srgbClr val="4A3C3C"/>
                        </a:solidFill>
                        <a:effectLst/>
                        <a:latin typeface="Century Gothic" panose="020B0502020202020204" pitchFamily="34" charset="0"/>
                      </a:endParaRP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EEF3"/>
                    </a:solidFill>
                  </a:tcPr>
                </a:tc>
                <a:tc>
                  <a:txBody>
                    <a:bodyPr/>
                    <a:lstStyle/>
                    <a:p>
                      <a:pPr algn="l" fontAlgn="ctr"/>
                      <a:r>
                        <a:rPr lang="fr-FR" sz="500" b="0" i="0" u="none" strike="noStrike">
                          <a:solidFill>
                            <a:srgbClr val="4A3C3C"/>
                          </a:solidFill>
                          <a:effectLst/>
                          <a:latin typeface="Century Gothic" panose="020B0502020202020204" pitchFamily="34" charset="0"/>
                        </a:rPr>
                        <a:t>TD5 - Collecter les informations nécessaires à sa production</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EEF3"/>
                    </a:solidFill>
                  </a:tcPr>
                </a:tc>
                <a:tc>
                  <a:txBody>
                    <a:bodyPr/>
                    <a:lstStyle/>
                    <a:p>
                      <a:pPr algn="ctr" fontAlgn="ctr"/>
                      <a:r>
                        <a:rPr lang="fr-FR" sz="500" b="0" i="0" u="none" strike="noStrike">
                          <a:solidFill>
                            <a:srgbClr val="4A3C3C"/>
                          </a:solidFill>
                          <a:effectLst/>
                          <a:latin typeface="Century Gothic" panose="020B0502020202020204" pitchFamily="34" charset="0"/>
                        </a:rPr>
                        <a:t>UP1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EEF3"/>
                    </a:solidFill>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Arial Narrow" panose="020B0606020202030204" pitchFamily="34" charset="0"/>
                        </a:rPr>
                        <a:t>0</a:t>
                      </a:r>
                    </a:p>
                  </a:txBody>
                  <a:tcPr marL="0" marR="0" marT="0" marB="0" anchor="ctr">
                    <a:lnL w="12700" cap="flat" cmpd="sng" algn="ctr">
                      <a:solidFill>
                        <a:srgbClr val="BFBFBF"/>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FFF"/>
                    </a:solidFill>
                  </a:tcPr>
                </a:tc>
                <a:tc rowSpan="4">
                  <a:txBody>
                    <a:bodyPr/>
                    <a:lstStyle/>
                    <a:p>
                      <a:pPr algn="ctr" fontAlgn="ctr"/>
                      <a:r>
                        <a:rPr lang="fr-FR" sz="700" b="1" i="0" u="none" strike="noStrike">
                          <a:solidFill>
                            <a:srgbClr val="000000"/>
                          </a:solidFill>
                          <a:effectLst/>
                          <a:latin typeface="Century Gothic" panose="020B0502020202020204" pitchFamily="34" charset="0"/>
                        </a:rPr>
                        <a:t>0</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8696B"/>
                    </a:solidFill>
                  </a:tcPr>
                </a:tc>
              </a:tr>
              <a:tr h="264572">
                <a:tc vMerge="1">
                  <a:txBody>
                    <a:bodyPr/>
                    <a:lstStyle/>
                    <a:p>
                      <a:endParaRPr lang="fr-FR"/>
                    </a:p>
                  </a:txBody>
                  <a:tcPr/>
                </a:tc>
                <a:tc>
                  <a:txBody>
                    <a:bodyPr/>
                    <a:lstStyle/>
                    <a:p>
                      <a:pPr algn="l" fontAlgn="ctr"/>
                      <a:r>
                        <a:rPr lang="fr-FR" sz="500" b="0" i="0" u="none" strike="noStrike">
                          <a:solidFill>
                            <a:srgbClr val="4A3C3C"/>
                          </a:solidFill>
                          <a:effectLst/>
                          <a:latin typeface="Century Gothic" panose="020B0502020202020204" pitchFamily="34" charset="0"/>
                        </a:rPr>
                        <a:t>TD6 - Dresser une liste prévisionnelle des produits nécessaires à sa production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500" b="0" i="0" u="none" strike="noStrike">
                          <a:solidFill>
                            <a:srgbClr val="4A3C3C"/>
                          </a:solidFill>
                          <a:effectLst/>
                          <a:latin typeface="Century Gothic" panose="020B0502020202020204" pitchFamily="34" charset="0"/>
                        </a:rPr>
                        <a:t>UP1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Arial Narrow" panose="020B0606020202030204" pitchFamily="34" charset="0"/>
                        </a:rPr>
                        <a:t>0</a:t>
                      </a:r>
                    </a:p>
                  </a:txBody>
                  <a:tcPr marL="0" marR="0" marT="0" marB="0" anchor="ctr">
                    <a:lnL w="12700" cap="flat" cmpd="sng" algn="ctr">
                      <a:solidFill>
                        <a:srgbClr val="BFBFBF"/>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FFF"/>
                    </a:solidFill>
                  </a:tcPr>
                </a:tc>
                <a:tc vMerge="1">
                  <a:txBody>
                    <a:bodyPr/>
                    <a:lstStyle/>
                    <a:p>
                      <a:endParaRPr lang="fr-FR"/>
                    </a:p>
                  </a:txBody>
                  <a:tcPr/>
                </a:tc>
              </a:tr>
              <a:tr h="264572">
                <a:tc vMerge="1">
                  <a:txBody>
                    <a:bodyPr/>
                    <a:lstStyle/>
                    <a:p>
                      <a:endParaRPr lang="fr-FR"/>
                    </a:p>
                  </a:txBody>
                  <a:tcPr/>
                </a:tc>
                <a:tc>
                  <a:txBody>
                    <a:bodyPr/>
                    <a:lstStyle/>
                    <a:p>
                      <a:pPr algn="l" fontAlgn="ctr"/>
                      <a:r>
                        <a:rPr lang="fr-FR" sz="500" b="0" i="0" u="none" strike="noStrike">
                          <a:solidFill>
                            <a:srgbClr val="4A3C3C"/>
                          </a:solidFill>
                          <a:effectLst/>
                          <a:latin typeface="Century Gothic" panose="020B0502020202020204" pitchFamily="34" charset="0"/>
                        </a:rPr>
                        <a:t>TD7 - Identifier et sélectionner les matériels nécessaires à sa production</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EEF3"/>
                    </a:solidFill>
                  </a:tcPr>
                </a:tc>
                <a:tc>
                  <a:txBody>
                    <a:bodyPr/>
                    <a:lstStyle/>
                    <a:p>
                      <a:pPr algn="ctr" fontAlgn="ctr"/>
                      <a:r>
                        <a:rPr lang="fr-FR" sz="500" b="0" i="0" u="none" strike="noStrike">
                          <a:solidFill>
                            <a:srgbClr val="4A3C3C"/>
                          </a:solidFill>
                          <a:effectLst/>
                          <a:latin typeface="Century Gothic" panose="020B0502020202020204" pitchFamily="34" charset="0"/>
                        </a:rPr>
                        <a:t>UP1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EEF3"/>
                    </a:solidFill>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Arial Narrow" panose="020B0606020202030204" pitchFamily="34" charset="0"/>
                        </a:rPr>
                        <a:t>0</a:t>
                      </a:r>
                    </a:p>
                  </a:txBody>
                  <a:tcPr marL="0" marR="0" marT="0" marB="0" anchor="ctr">
                    <a:lnL w="12700" cap="flat" cmpd="sng" algn="ctr">
                      <a:solidFill>
                        <a:srgbClr val="BFBFBF"/>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FFF"/>
                    </a:solidFill>
                  </a:tcPr>
                </a:tc>
                <a:tc vMerge="1">
                  <a:txBody>
                    <a:bodyPr/>
                    <a:lstStyle/>
                    <a:p>
                      <a:endParaRPr lang="fr-FR"/>
                    </a:p>
                  </a:txBody>
                  <a:tcPr/>
                </a:tc>
              </a:tr>
              <a:tr h="264572">
                <a:tc vMerge="1">
                  <a:txBody>
                    <a:bodyPr/>
                    <a:lstStyle/>
                    <a:p>
                      <a:endParaRPr lang="fr-FR"/>
                    </a:p>
                  </a:txBody>
                  <a:tcPr/>
                </a:tc>
                <a:tc>
                  <a:txBody>
                    <a:bodyPr/>
                    <a:lstStyle/>
                    <a:p>
                      <a:pPr algn="l" fontAlgn="ctr"/>
                      <a:r>
                        <a:rPr lang="fr-FR" sz="500" b="0" i="0" u="none" strike="noStrike" dirty="0">
                          <a:solidFill>
                            <a:srgbClr val="4A3C3C"/>
                          </a:solidFill>
                          <a:effectLst/>
                          <a:latin typeface="Century Gothic" panose="020B0502020202020204" pitchFamily="34" charset="0"/>
                        </a:rPr>
                        <a:t>TD8 - Planifier son travail</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500" b="0" i="0" u="none" strike="noStrike">
                          <a:solidFill>
                            <a:srgbClr val="4A3C3C"/>
                          </a:solidFill>
                          <a:effectLst/>
                          <a:latin typeface="Century Gothic" panose="020B0502020202020204" pitchFamily="34" charset="0"/>
                        </a:rPr>
                        <a:t>UP1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5DF"/>
                    </a:solidFill>
                  </a:tcPr>
                </a:tc>
                <a:tc>
                  <a:txBody>
                    <a:bodyPr/>
                    <a:lstStyle/>
                    <a:p>
                      <a:pPr algn="ctr" fontAlgn="ctr"/>
                      <a:r>
                        <a:rPr lang="fr-FR" sz="700" b="1" i="0" u="none" strike="noStrike" dirty="0">
                          <a:solidFill>
                            <a:srgbClr val="000000"/>
                          </a:solidFill>
                          <a:effectLst/>
                          <a:latin typeface="Arial Narrow" panose="020B0606020202030204" pitchFamily="34" charset="0"/>
                        </a:rPr>
                        <a:t>0</a:t>
                      </a:r>
                    </a:p>
                  </a:txBody>
                  <a:tcPr marL="0" marR="0" marT="0" marB="0" anchor="ctr">
                    <a:lnL w="12700" cap="flat" cmpd="sng" algn="ctr">
                      <a:solidFill>
                        <a:srgbClr val="BFBFBF"/>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FFF"/>
                    </a:solidFill>
                  </a:tcPr>
                </a:tc>
                <a:tc vMerge="1">
                  <a:txBody>
                    <a:bodyPr/>
                    <a:lstStyle/>
                    <a:p>
                      <a:endParaRPr lang="fr-FR"/>
                    </a:p>
                  </a:txBody>
                  <a:tcPr/>
                </a:tc>
              </a:tr>
            </a:tbl>
          </a:graphicData>
        </a:graphic>
      </p:graphicFrame>
      <p:sp>
        <p:nvSpPr>
          <p:cNvPr id="11" name="Rectangle 10"/>
          <p:cNvSpPr/>
          <p:nvPr/>
        </p:nvSpPr>
        <p:spPr>
          <a:xfrm rot="20594259">
            <a:off x="7555402" y="4858329"/>
            <a:ext cx="2006222" cy="493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Extrait du parcours de compétences</a:t>
            </a:r>
            <a:endParaRPr lang="fr-FR" dirty="0"/>
          </a:p>
        </p:txBody>
      </p:sp>
    </p:spTree>
    <p:extLst>
      <p:ext uri="{BB962C8B-B14F-4D97-AF65-F5344CB8AC3E}">
        <p14:creationId xmlns:p14="http://schemas.microsoft.com/office/powerpoint/2010/main" val="166246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p:cNvSpPr/>
          <p:nvPr/>
        </p:nvSpPr>
        <p:spPr>
          <a:xfrm>
            <a:off x="0" y="300011"/>
            <a:ext cx="6541477" cy="1055077"/>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3585029" y="1123837"/>
            <a:ext cx="7798256" cy="4601183"/>
          </a:xfrm>
        </p:spPr>
        <p:txBody>
          <a:bodyPr>
            <a:normAutofit/>
          </a:bodyPr>
          <a:lstStyle/>
          <a:p>
            <a:endParaRPr lang="fr-FR" sz="1400" dirty="0"/>
          </a:p>
        </p:txBody>
      </p:sp>
      <p:sp>
        <p:nvSpPr>
          <p:cNvPr id="3" name="Espace réservé du contenu 2"/>
          <p:cNvSpPr>
            <a:spLocks noGrp="1"/>
          </p:cNvSpPr>
          <p:nvPr>
            <p:ph idx="1"/>
          </p:nvPr>
        </p:nvSpPr>
        <p:spPr>
          <a:xfrm>
            <a:off x="252919" y="501336"/>
            <a:ext cx="5808247" cy="725541"/>
          </a:xfrm>
        </p:spPr>
        <p:txBody>
          <a:bodyPr>
            <a:normAutofit/>
          </a:bodyPr>
          <a:lstStyle/>
          <a:p>
            <a:pPr marL="0" indent="0">
              <a:buNone/>
            </a:pPr>
            <a:r>
              <a:rPr lang="fr-FR" sz="3200" smtClean="0">
                <a:solidFill>
                  <a:schemeClr val="tx1"/>
                </a:solidFill>
              </a:rPr>
              <a:t>   Le squelette du référentiel</a:t>
            </a:r>
            <a:endParaRPr lang="fr-FR" sz="3200" dirty="0">
              <a:solidFill>
                <a:schemeClr val="tx1"/>
              </a:solidFill>
            </a:endParaRPr>
          </a:p>
        </p:txBody>
      </p:sp>
      <p:sp>
        <p:nvSpPr>
          <p:cNvPr id="4" name="Espace réservé du pied de page 3"/>
          <p:cNvSpPr>
            <a:spLocks noGrp="1"/>
          </p:cNvSpPr>
          <p:nvPr>
            <p:ph type="ftr" sz="quarter" idx="11"/>
          </p:nvPr>
        </p:nvSpPr>
        <p:spPr>
          <a:xfrm>
            <a:off x="252919" y="6356350"/>
            <a:ext cx="11704619" cy="365125"/>
          </a:xfrm>
        </p:spPr>
        <p:txBody>
          <a:bodyPr/>
          <a:lstStyle/>
          <a:p>
            <a:r>
              <a:rPr lang="fr-FR" dirty="0"/>
              <a:t>CAP Cuisine  2016/2018     																			                 </a:t>
            </a:r>
          </a:p>
        </p:txBody>
      </p:sp>
      <p:pic>
        <p:nvPicPr>
          <p:cNvPr id="8" name="Image 7">
            <a:extLst>
              <a:ext uri="{FF2B5EF4-FFF2-40B4-BE49-F238E27FC236}">
                <a16:creationId xmlns:lc="http://schemas.openxmlformats.org/drawingml/2006/lockedCanvas" xmlns:a16="http://schemas.microsoft.com/office/drawing/2014/main" xmlns:xdr="http://schemas.openxmlformats.org/drawingml/2006/spreadsheetDrawing" xmlns="" id="{6C3BCD0F-C57B-4DD7-A6C9-D39B79956A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15" y="1391645"/>
            <a:ext cx="4053570" cy="483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a:extLst>
              <a:ext uri="{FF2B5EF4-FFF2-40B4-BE49-F238E27FC236}">
                <a16:creationId xmlns:lc="http://schemas.openxmlformats.org/drawingml/2006/lockedCanvas" xmlns:a16="http://schemas.microsoft.com/office/drawing/2014/main" xmlns:xdr="http://schemas.openxmlformats.org/drawingml/2006/spreadsheetDrawing" xmlns="" id="{6AACAD25-B0E2-4EBE-856C-7E5E2545A3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8084" y="3713648"/>
            <a:ext cx="8123915" cy="251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a:extLst>
              <a:ext uri="{FF2B5EF4-FFF2-40B4-BE49-F238E27FC236}">
                <a16:creationId xmlns:lc="http://schemas.openxmlformats.org/drawingml/2006/lockedCanvas" xmlns:a16="http://schemas.microsoft.com/office/drawing/2014/main" xmlns:xdr="http://schemas.openxmlformats.org/drawingml/2006/spreadsheetDrawing" xmlns="" id="{F366B76B-46D4-4213-BB11-6377AAC804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8084" y="1404768"/>
            <a:ext cx="8123914" cy="222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95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CO-ANIMATIONS</a:t>
            </a:r>
            <a:r>
              <a:rPr lang="fr-FR" dirty="0" smtClean="0"/>
              <a:t> </a:t>
            </a:r>
            <a:endParaRPr lang="fr-FR" dirty="0"/>
          </a:p>
        </p:txBody>
      </p:sp>
      <p:sp>
        <p:nvSpPr>
          <p:cNvPr id="3" name="Espace réservé du contenu 2"/>
          <p:cNvSpPr>
            <a:spLocks noGrp="1"/>
          </p:cNvSpPr>
          <p:nvPr>
            <p:ph idx="1"/>
          </p:nvPr>
        </p:nvSpPr>
        <p:spPr/>
        <p:txBody>
          <a:bodyPr>
            <a:normAutofit lnSpcReduction="10000"/>
          </a:bodyPr>
          <a:lstStyle/>
          <a:p>
            <a:r>
              <a:rPr lang="fr-FR" dirty="0"/>
              <a:t>Co-animations principalement en </a:t>
            </a:r>
            <a:r>
              <a:rPr lang="fr-FR" dirty="0" smtClean="0"/>
              <a:t>AE.</a:t>
            </a:r>
            <a:endParaRPr lang="fr-FR" dirty="0"/>
          </a:p>
          <a:p>
            <a:r>
              <a:rPr lang="fr-FR" dirty="0"/>
              <a:t>Intervention de la SA également en TP (Equipements froids, PCEA, Elaboration d’un menu équilibré</a:t>
            </a:r>
            <a:r>
              <a:rPr lang="fr-FR" dirty="0" smtClean="0"/>
              <a:t>…).</a:t>
            </a:r>
            <a:endParaRPr lang="fr-FR" dirty="0"/>
          </a:p>
          <a:p>
            <a:r>
              <a:rPr lang="fr-FR" dirty="0" smtClean="0"/>
              <a:t>Intervention </a:t>
            </a:r>
            <a:r>
              <a:rPr lang="fr-FR" dirty="0"/>
              <a:t>ponctuelle (5 min) dans un cours ou un TP (résultats de tests microbiologiques par exemple</a:t>
            </a:r>
            <a:r>
              <a:rPr lang="fr-FR" dirty="0" smtClean="0"/>
              <a:t>).</a:t>
            </a:r>
          </a:p>
          <a:p>
            <a:r>
              <a:rPr lang="fr-FR" dirty="0" smtClean="0"/>
              <a:t>L’équipe pédagogique se nourrit des visites professionnelles pour rendre plus lisible les apprentissages.</a:t>
            </a:r>
          </a:p>
          <a:p>
            <a:r>
              <a:rPr lang="fr-FR" dirty="0" smtClean="0"/>
              <a:t>Les contextes choisis par l’équipe peuvent s’imbriquer dans le PPCP et donner lieu à un projet final. (Projets déjà existant dans vos établissements: Assurer la restauration lors d’un festival, une randonnée gourmande ….)</a:t>
            </a:r>
          </a:p>
          <a:p>
            <a:r>
              <a:rPr lang="fr-FR" dirty="0" smtClean="0"/>
              <a:t>Le nouveau CAP facilite davantage la pédagogie par projet et donne donc davantage de sens aux élèves.</a:t>
            </a:r>
          </a:p>
          <a:p>
            <a:r>
              <a:rPr lang="fr-FR" dirty="0" smtClean="0"/>
              <a:t>Les </a:t>
            </a:r>
            <a:r>
              <a:rPr lang="fr-FR" dirty="0" err="1" smtClean="0"/>
              <a:t>co</a:t>
            </a:r>
            <a:r>
              <a:rPr lang="fr-FR" dirty="0" smtClean="0"/>
              <a:t>-animations, le travail en équipe permet également de favoriser la discipline des élèves qui ne sont plus face à un professeur mais à une équipe pédagogique soudée.</a:t>
            </a:r>
            <a:endParaRPr lang="fr-FR" dirty="0"/>
          </a:p>
        </p:txBody>
      </p:sp>
      <p:sp>
        <p:nvSpPr>
          <p:cNvPr id="4" name="Espace réservé du pied de page 3"/>
          <p:cNvSpPr>
            <a:spLocks noGrp="1"/>
          </p:cNvSpPr>
          <p:nvPr>
            <p:ph type="ftr" sz="quarter" idx="11"/>
          </p:nvPr>
        </p:nvSpPr>
        <p:spPr>
          <a:xfrm>
            <a:off x="252920" y="6356350"/>
            <a:ext cx="11592078" cy="365125"/>
          </a:xfrm>
        </p:spPr>
        <p:txBody>
          <a:bodyPr/>
          <a:lstStyle/>
          <a:p>
            <a:r>
              <a:rPr lang="fr-FR" dirty="0"/>
              <a:t>CAP Cuisine  2016/2018                  																			    </a:t>
            </a:r>
          </a:p>
        </p:txBody>
      </p:sp>
    </p:spTree>
    <p:extLst>
      <p:ext uri="{BB962C8B-B14F-4D97-AF65-F5344CB8AC3E}">
        <p14:creationId xmlns:p14="http://schemas.microsoft.com/office/powerpoint/2010/main" val="2897579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PREMIERS CONSTATS D’ÉQUIPES PÉDAGOGIQUES  DE BLOIS ET BIARRITZ QUI ONT MIS EN PLACE LA RÉFORME.</a:t>
            </a:r>
            <a:endParaRPr lang="fr-FR" sz="2800" dirty="0"/>
          </a:p>
        </p:txBody>
      </p:sp>
      <p:sp>
        <p:nvSpPr>
          <p:cNvPr id="3" name="Espace réservé du contenu 2"/>
          <p:cNvSpPr>
            <a:spLocks noGrp="1"/>
          </p:cNvSpPr>
          <p:nvPr>
            <p:ph idx="1"/>
          </p:nvPr>
        </p:nvSpPr>
        <p:spPr/>
        <p:txBody>
          <a:bodyPr/>
          <a:lstStyle/>
          <a:p>
            <a:pPr algn="just"/>
            <a:r>
              <a:rPr lang="fr-FR" dirty="0"/>
              <a:t>Première </a:t>
            </a:r>
            <a:r>
              <a:rPr lang="fr-FR" dirty="0" err="1"/>
              <a:t>co</a:t>
            </a:r>
            <a:r>
              <a:rPr lang="fr-FR" dirty="0"/>
              <a:t>-animation (hygiène du personnel : tenue professionnelle, lavage des mains précédé et suivi de tests microbiologiques, bonne posture en atelier) </a:t>
            </a:r>
          </a:p>
          <a:p>
            <a:pPr lvl="1" algn="just"/>
            <a:r>
              <a:rPr lang="fr-FR" dirty="0"/>
              <a:t>bien déroulée. </a:t>
            </a:r>
          </a:p>
          <a:p>
            <a:pPr lvl="1" algn="just"/>
            <a:r>
              <a:rPr lang="fr-FR" dirty="0"/>
              <a:t>Plus concret pour les élèves, ça a plus de sens.</a:t>
            </a:r>
          </a:p>
          <a:p>
            <a:pPr lvl="1" algn="just"/>
            <a:r>
              <a:rPr lang="fr-FR" dirty="0"/>
              <a:t>Les élèves ont trouvé l’intérêt direct de la SA.</a:t>
            </a:r>
          </a:p>
          <a:p>
            <a:pPr lvl="1" algn="just"/>
            <a:r>
              <a:rPr lang="fr-FR" dirty="0"/>
              <a:t>Gain de temps.</a:t>
            </a:r>
          </a:p>
          <a:p>
            <a:pPr algn="just"/>
            <a:r>
              <a:rPr lang="fr-FR" dirty="0"/>
              <a:t>Classeur des élèves : le même pour toute la culture professionnelle.</a:t>
            </a:r>
          </a:p>
          <a:p>
            <a:pPr lvl="1" algn="just"/>
            <a:r>
              <a:rPr lang="fr-FR" dirty="0"/>
              <a:t> Donne du sens </a:t>
            </a:r>
          </a:p>
          <a:p>
            <a:pPr lvl="1" algn="just"/>
            <a:r>
              <a:rPr lang="fr-FR" dirty="0"/>
              <a:t> Classement par thèmes </a:t>
            </a:r>
            <a:r>
              <a:rPr lang="fr-FR" dirty="0">
                <a:sym typeface="Symbol" panose="05050102010706020507" pitchFamily="18" charset="2"/>
              </a:rPr>
              <a:t> </a:t>
            </a:r>
            <a:r>
              <a:rPr lang="fr-FR" dirty="0" smtClean="0">
                <a:sym typeface="Symbol" panose="05050102010706020507" pitchFamily="18" charset="2"/>
              </a:rPr>
              <a:t> </a:t>
            </a:r>
            <a:r>
              <a:rPr lang="fr-FR" dirty="0">
                <a:sym typeface="Symbol" panose="05050102010706020507" pitchFamily="18" charset="2"/>
              </a:rPr>
              <a:t>pas idéal pour les </a:t>
            </a:r>
            <a:r>
              <a:rPr lang="fr-FR" dirty="0" smtClean="0">
                <a:sym typeface="Symbol" panose="05050102010706020507" pitchFamily="18" charset="2"/>
              </a:rPr>
              <a:t>élèves, trop scolaire…</a:t>
            </a:r>
            <a:endParaRPr lang="fr-FR" dirty="0"/>
          </a:p>
          <a:p>
            <a:pPr algn="just"/>
            <a:r>
              <a:rPr lang="fr-FR" dirty="0"/>
              <a:t>Le temps de synthèse </a:t>
            </a:r>
            <a:r>
              <a:rPr lang="fr-FR" dirty="0" smtClean="0"/>
              <a:t>sont plus profitable à l’issu des séances de  TP et d’AE.</a:t>
            </a:r>
            <a:endParaRPr lang="fr-FR" dirty="0"/>
          </a:p>
          <a:p>
            <a:pPr algn="just"/>
            <a:endParaRPr lang="fr-FR" dirty="0"/>
          </a:p>
        </p:txBody>
      </p:sp>
      <p:sp>
        <p:nvSpPr>
          <p:cNvPr id="4" name="Espace réservé du pied de page 3"/>
          <p:cNvSpPr>
            <a:spLocks noGrp="1"/>
          </p:cNvSpPr>
          <p:nvPr>
            <p:ph type="ftr" sz="quarter" idx="11"/>
          </p:nvPr>
        </p:nvSpPr>
        <p:spPr>
          <a:xfrm>
            <a:off x="252919" y="6356350"/>
            <a:ext cx="11521739" cy="365125"/>
          </a:xfrm>
        </p:spPr>
        <p:txBody>
          <a:bodyPr/>
          <a:lstStyle/>
          <a:p>
            <a:r>
              <a:rPr lang="fr-FR" dirty="0"/>
              <a:t>CAP Cuisine  2016/2018                                             																	                </a:t>
            </a:r>
          </a:p>
        </p:txBody>
      </p:sp>
      <p:sp>
        <p:nvSpPr>
          <p:cNvPr id="5" name="Rectangle : coins arrondis 4"/>
          <p:cNvSpPr/>
          <p:nvPr/>
        </p:nvSpPr>
        <p:spPr>
          <a:xfrm>
            <a:off x="3727938" y="864108"/>
            <a:ext cx="7456530" cy="4622291"/>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4473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p:cNvSpPr/>
          <p:nvPr/>
        </p:nvSpPr>
        <p:spPr>
          <a:xfrm>
            <a:off x="3643532" y="1392701"/>
            <a:ext cx="7920111" cy="3604357"/>
          </a:xfrm>
          <a:prstGeom prst="roundRect">
            <a:avLst/>
          </a:prstGeom>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sz="2800" dirty="0" smtClean="0"/>
              <a:t>AXES D’AMÉLIORATION</a:t>
            </a:r>
            <a:br>
              <a:rPr lang="fr-FR" sz="2800" dirty="0" smtClean="0"/>
            </a:br>
            <a:r>
              <a:rPr lang="fr-FR" sz="2800" dirty="0" smtClean="0"/>
              <a:t>ENVISAGÉES PAR NOS COLLÈGUES!</a:t>
            </a:r>
            <a:endParaRPr lang="fr-FR" sz="2800" dirty="0"/>
          </a:p>
        </p:txBody>
      </p:sp>
      <p:sp>
        <p:nvSpPr>
          <p:cNvPr id="3" name="Espace réservé du contenu 2"/>
          <p:cNvSpPr>
            <a:spLocks noGrp="1"/>
          </p:cNvSpPr>
          <p:nvPr>
            <p:ph idx="1"/>
          </p:nvPr>
        </p:nvSpPr>
        <p:spPr>
          <a:xfrm>
            <a:off x="3827064" y="751498"/>
            <a:ext cx="7315200" cy="5120640"/>
          </a:xfrm>
        </p:spPr>
        <p:txBody>
          <a:bodyPr/>
          <a:lstStyle/>
          <a:p>
            <a:r>
              <a:rPr lang="fr-FR" dirty="0"/>
              <a:t>Classeur : classement par contextes et situations : plus faciles pour les élèves.</a:t>
            </a:r>
          </a:p>
          <a:p>
            <a:r>
              <a:rPr lang="fr-FR" dirty="0"/>
              <a:t>Penser au temps de synthèse pour des Co-animations </a:t>
            </a:r>
          </a:p>
          <a:p>
            <a:r>
              <a:rPr lang="fr-FR" dirty="0"/>
              <a:t>Faire plus de Co-animations avec la gestion</a:t>
            </a:r>
          </a:p>
          <a:p>
            <a:r>
              <a:rPr lang="fr-FR" dirty="0"/>
              <a:t>Essayer de </a:t>
            </a:r>
            <a:r>
              <a:rPr lang="fr-FR" dirty="0" smtClean="0"/>
              <a:t>développer les </a:t>
            </a:r>
            <a:r>
              <a:rPr lang="fr-FR" dirty="0" err="1" smtClean="0"/>
              <a:t>co</a:t>
            </a:r>
            <a:r>
              <a:rPr lang="fr-FR" dirty="0" smtClean="0"/>
              <a:t>-animations </a:t>
            </a:r>
            <a:r>
              <a:rPr lang="fr-FR" dirty="0"/>
              <a:t>avec les matières </a:t>
            </a:r>
            <a:r>
              <a:rPr lang="fr-FR" dirty="0" smtClean="0"/>
              <a:t>générales.</a:t>
            </a:r>
            <a:endParaRPr lang="fr-FR" dirty="0"/>
          </a:p>
        </p:txBody>
      </p:sp>
      <p:sp>
        <p:nvSpPr>
          <p:cNvPr id="4" name="Espace réservé du pied de page 3"/>
          <p:cNvSpPr>
            <a:spLocks noGrp="1"/>
          </p:cNvSpPr>
          <p:nvPr>
            <p:ph type="ftr" sz="quarter" idx="11"/>
          </p:nvPr>
        </p:nvSpPr>
        <p:spPr>
          <a:xfrm>
            <a:off x="98474" y="6356350"/>
            <a:ext cx="11662117" cy="365125"/>
          </a:xfrm>
        </p:spPr>
        <p:txBody>
          <a:bodyPr/>
          <a:lstStyle/>
          <a:p>
            <a:r>
              <a:rPr lang="fr-FR" dirty="0"/>
              <a:t>CAP Cuisine  2016/2018																					 </a:t>
            </a:r>
          </a:p>
        </p:txBody>
      </p:sp>
    </p:spTree>
    <p:extLst>
      <p:ext uri="{BB962C8B-B14F-4D97-AF65-F5344CB8AC3E}">
        <p14:creationId xmlns:p14="http://schemas.microsoft.com/office/powerpoint/2010/main" val="1190592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918" y="1123837"/>
            <a:ext cx="3126385" cy="4601183"/>
          </a:xfrm>
        </p:spPr>
        <p:txBody>
          <a:bodyPr/>
          <a:lstStyle/>
          <a:p>
            <a:r>
              <a:rPr lang="fr-FR" sz="2800" dirty="0" smtClean="0"/>
              <a:t>LES ENSEIGNEMENTS EXPÉRIMENTAUX</a:t>
            </a:r>
            <a:r>
              <a:rPr lang="fr-FR" dirty="0" smtClean="0"/>
              <a:t/>
            </a:r>
            <a:br>
              <a:rPr lang="fr-FR" dirty="0" smtClean="0"/>
            </a:br>
            <a:r>
              <a:rPr lang="fr-FR" dirty="0"/>
              <a:t/>
            </a:r>
            <a:br>
              <a:rPr lang="fr-FR" dirty="0"/>
            </a:br>
            <a:r>
              <a:rPr lang="fr-FR" dirty="0" smtClean="0"/>
              <a:t/>
            </a:r>
            <a:br>
              <a:rPr lang="fr-FR" dirty="0" smtClean="0"/>
            </a:br>
            <a:endParaRPr lang="fr-FR" dirty="0"/>
          </a:p>
        </p:txBody>
      </p:sp>
      <p:sp>
        <p:nvSpPr>
          <p:cNvPr id="3" name="Espace réservé du contenu 2"/>
          <p:cNvSpPr>
            <a:spLocks noGrp="1"/>
          </p:cNvSpPr>
          <p:nvPr>
            <p:ph idx="1"/>
          </p:nvPr>
        </p:nvSpPr>
        <p:spPr/>
        <p:txBody>
          <a:bodyPr>
            <a:normAutofit/>
          </a:bodyPr>
          <a:lstStyle/>
          <a:p>
            <a:r>
              <a:rPr lang="fr-FR" sz="2800" b="1" u="sng" dirty="0" smtClean="0"/>
              <a:t>Les objectifs</a:t>
            </a:r>
            <a:r>
              <a:rPr lang="fr-FR" sz="2800" b="1" dirty="0" smtClean="0"/>
              <a:t>:</a:t>
            </a:r>
          </a:p>
          <a:p>
            <a:endParaRPr lang="fr-FR" sz="2800" b="1" dirty="0"/>
          </a:p>
          <a:p>
            <a:r>
              <a:rPr lang="fr-FR" sz="2800" b="1" dirty="0" smtClean="0"/>
              <a:t>L’acquisition des connaissances par la découverte et l’analyse.</a:t>
            </a:r>
          </a:p>
          <a:p>
            <a:r>
              <a:rPr lang="fr-FR" sz="2800" b="1" dirty="0" smtClean="0"/>
              <a:t>La découverte d’un modèle méthodologique.</a:t>
            </a:r>
          </a:p>
          <a:p>
            <a:r>
              <a:rPr lang="fr-FR" sz="2800" b="1" dirty="0" smtClean="0"/>
              <a:t>La résolution par analogie et adaptation.</a:t>
            </a:r>
          </a:p>
          <a:p>
            <a:r>
              <a:rPr lang="fr-FR" sz="2800" b="1" dirty="0" smtClean="0"/>
              <a:t>Développement des capacités d’observation, d’analyse, d’expérimentation, de synthèse, de transferts et d’adaptation.</a:t>
            </a:r>
          </a:p>
          <a:p>
            <a:endParaRPr lang="fr-FR" sz="2800" b="1" dirty="0"/>
          </a:p>
        </p:txBody>
      </p:sp>
      <p:sp>
        <p:nvSpPr>
          <p:cNvPr id="4" name="Espace réservé du pied de page 3"/>
          <p:cNvSpPr>
            <a:spLocks noGrp="1"/>
          </p:cNvSpPr>
          <p:nvPr>
            <p:ph type="ftr" sz="quarter" idx="11"/>
          </p:nvPr>
        </p:nvSpPr>
        <p:spPr/>
        <p:txBody>
          <a:bodyPr/>
          <a:lstStyle/>
          <a:p>
            <a:r>
              <a:rPr lang="fr-FR" dirty="0" smtClean="0"/>
              <a:t>J</a:t>
            </a:r>
            <a:endParaRPr lang="fr-FR" dirty="0"/>
          </a:p>
        </p:txBody>
      </p:sp>
    </p:spTree>
    <p:extLst>
      <p:ext uri="{BB962C8B-B14F-4D97-AF65-F5344CB8AC3E}">
        <p14:creationId xmlns:p14="http://schemas.microsoft.com/office/powerpoint/2010/main" val="297874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123837"/>
            <a:ext cx="2447778" cy="4601183"/>
          </a:xfrm>
        </p:spPr>
        <p:txBody>
          <a:bodyPr>
            <a:normAutofit/>
          </a:bodyPr>
          <a:lstStyle/>
          <a:p>
            <a:r>
              <a:rPr lang="fr-FR" sz="2800" dirty="0" smtClean="0"/>
              <a:t>LE TRAVAIL D’INGÉNIERIE DE FORMATION -</a:t>
            </a:r>
            <a:br>
              <a:rPr lang="fr-FR" sz="2800" dirty="0" smtClean="0"/>
            </a:br>
            <a:r>
              <a:rPr lang="fr-FR" sz="2800" dirty="0" smtClean="0"/>
              <a:t>CAP CUISINE</a:t>
            </a:r>
            <a:br>
              <a:rPr lang="fr-FR" sz="2800" dirty="0" smtClean="0"/>
            </a:br>
            <a:r>
              <a:rPr lang="fr-FR" sz="3200" dirty="0" smtClean="0"/>
              <a:t> </a:t>
            </a:r>
            <a:r>
              <a:rPr lang="fr-FR" sz="2000" dirty="0"/>
              <a:t>(proposé par le GAP)</a:t>
            </a:r>
          </a:p>
        </p:txBody>
      </p:sp>
      <p:pic>
        <p:nvPicPr>
          <p:cNvPr id="4" name="Espace réservé du contenu 3"/>
          <p:cNvPicPr>
            <a:picLocks noGrp="1" noChangeAspect="1"/>
          </p:cNvPicPr>
          <p:nvPr>
            <p:ph idx="1"/>
          </p:nvPr>
        </p:nvPicPr>
        <p:blipFill rotWithShape="1">
          <a:blip r:embed="rId2"/>
          <a:srcRect l="19256" t="23351" r="19568" b="19524"/>
          <a:stretch/>
        </p:blipFill>
        <p:spPr>
          <a:xfrm>
            <a:off x="2551965" y="886506"/>
            <a:ext cx="9640035" cy="5060898"/>
          </a:xfrm>
          <a:prstGeom prst="rect">
            <a:avLst/>
          </a:prstGeom>
        </p:spPr>
      </p:pic>
      <p:sp>
        <p:nvSpPr>
          <p:cNvPr id="5" name="Espace réservé du pied de page 4"/>
          <p:cNvSpPr>
            <a:spLocks noGrp="1"/>
          </p:cNvSpPr>
          <p:nvPr>
            <p:ph type="ftr" sz="quarter" idx="11"/>
          </p:nvPr>
        </p:nvSpPr>
        <p:spPr>
          <a:xfrm>
            <a:off x="252920" y="6356350"/>
            <a:ext cx="11620212" cy="365125"/>
          </a:xfrm>
        </p:spPr>
        <p:txBody>
          <a:bodyPr/>
          <a:lstStyle/>
          <a:p>
            <a:r>
              <a:rPr lang="fr-FR" dirty="0"/>
              <a:t>CAP Cuisine  2016/2018                     																			 </a:t>
            </a:r>
          </a:p>
        </p:txBody>
      </p:sp>
    </p:spTree>
    <p:extLst>
      <p:ext uri="{BB962C8B-B14F-4D97-AF65-F5344CB8AC3E}">
        <p14:creationId xmlns:p14="http://schemas.microsoft.com/office/powerpoint/2010/main" val="4175193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lnSpcReduction="10000"/>
          </a:bodyPr>
          <a:lstStyle/>
          <a:p>
            <a:r>
              <a:rPr lang="fr-FR" sz="2800" b="1" dirty="0" smtClean="0">
                <a:solidFill>
                  <a:srgbClr val="000000"/>
                </a:solidFill>
                <a:latin typeface="Century Gothic" panose="020B0502020202020204" pitchFamily="34" charset="0"/>
              </a:rPr>
              <a:t>Constituer  </a:t>
            </a:r>
            <a:r>
              <a:rPr lang="fr-FR" sz="2800" b="1" dirty="0">
                <a:solidFill>
                  <a:srgbClr val="000000"/>
                </a:solidFill>
                <a:latin typeface="Century Gothic" panose="020B0502020202020204" pitchFamily="34" charset="0"/>
              </a:rPr>
              <a:t>l'équipe </a:t>
            </a:r>
            <a:r>
              <a:rPr lang="fr-FR" sz="2800" b="1" dirty="0" smtClean="0">
                <a:solidFill>
                  <a:srgbClr val="000000"/>
                </a:solidFill>
                <a:latin typeface="Century Gothic" panose="020B0502020202020204" pitchFamily="34" charset="0"/>
              </a:rPr>
              <a:t>pédagogique pluridisciplinaire  </a:t>
            </a:r>
            <a:r>
              <a:rPr lang="fr-FR" sz="2800" b="1" dirty="0">
                <a:solidFill>
                  <a:srgbClr val="000000"/>
                </a:solidFill>
                <a:latin typeface="Century Gothic" panose="020B0502020202020204" pitchFamily="34" charset="0"/>
              </a:rPr>
              <a:t>de la classe</a:t>
            </a:r>
            <a:r>
              <a:rPr lang="fr-FR" sz="2800" b="1" dirty="0" smtClean="0">
                <a:solidFill>
                  <a:srgbClr val="000000"/>
                </a:solidFill>
                <a:latin typeface="Century Gothic" panose="020B0502020202020204" pitchFamily="34" charset="0"/>
              </a:rPr>
              <a:t>.</a:t>
            </a:r>
          </a:p>
          <a:p>
            <a:r>
              <a:rPr lang="fr-FR" sz="2800" b="1" dirty="0" smtClean="0">
                <a:solidFill>
                  <a:srgbClr val="000000"/>
                </a:solidFill>
                <a:latin typeface="Century Gothic" panose="020B0502020202020204" pitchFamily="34" charset="0"/>
              </a:rPr>
              <a:t> </a:t>
            </a:r>
            <a:r>
              <a:rPr lang="fr-FR" sz="2800" b="1" dirty="0">
                <a:solidFill>
                  <a:srgbClr val="000000"/>
                </a:solidFill>
                <a:latin typeface="Century Gothic" panose="020B0502020202020204" pitchFamily="34" charset="0"/>
              </a:rPr>
              <a:t>Il peut être utile d'associer un professionnel en tant "parrain" de promotion, ce professionnel pourra intervenir à tout moment de la formation pour participer à des évaluations en cours et non plus à date fixe. Il peut également intervenir dès le début de la formation pour présenter son métier et son entreprise et participer à la consolidation du </a:t>
            </a:r>
            <a:r>
              <a:rPr lang="fr-FR" sz="2800" b="1" dirty="0" smtClean="0">
                <a:solidFill>
                  <a:srgbClr val="000000"/>
                </a:solidFill>
                <a:latin typeface="Century Gothic" panose="020B0502020202020204" pitchFamily="34" charset="0"/>
              </a:rPr>
              <a:t>processus </a:t>
            </a:r>
            <a:r>
              <a:rPr lang="fr-FR" sz="2800" b="1" dirty="0">
                <a:solidFill>
                  <a:srgbClr val="000000"/>
                </a:solidFill>
                <a:latin typeface="Century Gothic" panose="020B0502020202020204" pitchFamily="34" charset="0"/>
              </a:rPr>
              <a:t>d'orientation</a:t>
            </a:r>
            <a:r>
              <a:rPr lang="fr-FR" b="1" dirty="0">
                <a:solidFill>
                  <a:srgbClr val="000000"/>
                </a:solidFill>
                <a:latin typeface="Century Gothic" panose="020B0502020202020204" pitchFamily="34" charset="0"/>
              </a:rPr>
              <a:t>.</a:t>
            </a:r>
            <a:r>
              <a:rPr lang="fr-FR" dirty="0"/>
              <a:t> </a:t>
            </a:r>
          </a:p>
        </p:txBody>
      </p:sp>
      <p:sp>
        <p:nvSpPr>
          <p:cNvPr id="4" name="Espace réservé du pied de page 3"/>
          <p:cNvSpPr>
            <a:spLocks noGrp="1"/>
          </p:cNvSpPr>
          <p:nvPr>
            <p:ph type="ftr" sz="quarter" idx="11"/>
          </p:nvPr>
        </p:nvSpPr>
        <p:spPr>
          <a:xfrm>
            <a:off x="252920" y="6384270"/>
            <a:ext cx="11682406" cy="241119"/>
          </a:xfrm>
        </p:spPr>
        <p:txBody>
          <a:bodyPr/>
          <a:lstStyle/>
          <a:p>
            <a:r>
              <a:rPr lang="fr-FR" dirty="0" smtClean="0"/>
              <a:t>CAP Cuisine  2016/2018                      </a:t>
            </a:r>
            <a:endParaRPr lang="fr-FR" dirty="0"/>
          </a:p>
        </p:txBody>
      </p:sp>
      <p:pic>
        <p:nvPicPr>
          <p:cNvPr id="6" name="Espace réservé du contenu 3"/>
          <p:cNvPicPr>
            <a:picLocks noGrp="1" noChangeAspect="1"/>
          </p:cNvPicPr>
          <p:nvPr>
            <p:ph idx="1"/>
          </p:nvPr>
        </p:nvPicPr>
        <p:blipFill rotWithShape="1">
          <a:blip r:embed="rId2"/>
          <a:srcRect l="18697" t="30186" r="67650" b="19524"/>
          <a:stretch/>
        </p:blipFill>
        <p:spPr>
          <a:xfrm>
            <a:off x="252919" y="793538"/>
            <a:ext cx="2758307" cy="5260433"/>
          </a:xfrm>
          <a:prstGeom prst="rect">
            <a:avLst/>
          </a:prstGeom>
        </p:spPr>
      </p:pic>
    </p:spTree>
    <p:extLst>
      <p:ext uri="{BB962C8B-B14F-4D97-AF65-F5344CB8AC3E}">
        <p14:creationId xmlns:p14="http://schemas.microsoft.com/office/powerpoint/2010/main" val="2623163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 coins arrondis 9"/>
          <p:cNvSpPr/>
          <p:nvPr/>
        </p:nvSpPr>
        <p:spPr>
          <a:xfrm>
            <a:off x="4214192" y="450166"/>
            <a:ext cx="6139630" cy="801859"/>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Espace réservé du contenu 3"/>
          <p:cNvPicPr>
            <a:picLocks noGrp="1" noChangeAspect="1"/>
          </p:cNvPicPr>
          <p:nvPr>
            <p:ph idx="1"/>
          </p:nvPr>
        </p:nvPicPr>
        <p:blipFill rotWithShape="1">
          <a:blip r:embed="rId2"/>
          <a:srcRect l="18697" t="30186" r="67650" b="19524"/>
          <a:stretch/>
        </p:blipFill>
        <p:spPr>
          <a:xfrm>
            <a:off x="471091" y="793538"/>
            <a:ext cx="2540135" cy="5260433"/>
          </a:xfrm>
          <a:prstGeom prst="rect">
            <a:avLst/>
          </a:prstGeom>
        </p:spPr>
      </p:pic>
      <p:sp>
        <p:nvSpPr>
          <p:cNvPr id="8" name="Espace réservé du pied de page 7"/>
          <p:cNvSpPr>
            <a:spLocks noGrp="1"/>
          </p:cNvSpPr>
          <p:nvPr>
            <p:ph type="ftr" sz="quarter" idx="11"/>
          </p:nvPr>
        </p:nvSpPr>
        <p:spPr>
          <a:xfrm>
            <a:off x="471092" y="6356350"/>
            <a:ext cx="11416108" cy="365125"/>
          </a:xfrm>
        </p:spPr>
        <p:txBody>
          <a:bodyPr/>
          <a:lstStyle/>
          <a:p>
            <a:r>
              <a:rPr lang="fr-FR" dirty="0"/>
              <a:t>CAP Cuisine  2016/2018                   																			 </a:t>
            </a:r>
          </a:p>
        </p:txBody>
      </p:sp>
      <p:sp>
        <p:nvSpPr>
          <p:cNvPr id="5" name="ZoneTexte 4"/>
          <p:cNvSpPr txBox="1"/>
          <p:nvPr/>
        </p:nvSpPr>
        <p:spPr>
          <a:xfrm>
            <a:off x="4214192" y="1690688"/>
            <a:ext cx="6851374" cy="3539430"/>
          </a:xfrm>
          <a:prstGeom prst="rect">
            <a:avLst/>
          </a:prstGeom>
          <a:noFill/>
        </p:spPr>
        <p:txBody>
          <a:bodyPr wrap="square" rtlCol="0">
            <a:spAutoFit/>
          </a:bodyPr>
          <a:lstStyle/>
          <a:p>
            <a:r>
              <a:rPr lang="fr-FR" sz="2800" dirty="0" smtClean="0"/>
              <a:t>Mme </a:t>
            </a:r>
            <a:r>
              <a:rPr lang="fr-FR" sz="2800" dirty="0" err="1" smtClean="0"/>
              <a:t>Rissel</a:t>
            </a:r>
            <a:endParaRPr lang="fr-FR" sz="2800" dirty="0"/>
          </a:p>
          <a:p>
            <a:endParaRPr lang="fr-FR" sz="2800" dirty="0"/>
          </a:p>
          <a:p>
            <a:r>
              <a:rPr lang="fr-FR" sz="2800" dirty="0"/>
              <a:t>M. </a:t>
            </a:r>
            <a:r>
              <a:rPr lang="fr-FR" sz="2800" dirty="0" smtClean="0"/>
              <a:t>Langlais                </a:t>
            </a:r>
            <a:r>
              <a:rPr lang="fr-FR" sz="2800" b="1" dirty="0" smtClean="0"/>
              <a:t>Cuisine   </a:t>
            </a:r>
            <a:endParaRPr lang="fr-FR" sz="2800" b="1" dirty="0"/>
          </a:p>
          <a:p>
            <a:endParaRPr lang="fr-FR" sz="2800" dirty="0"/>
          </a:p>
          <a:p>
            <a:endParaRPr lang="fr-FR" sz="2800" dirty="0"/>
          </a:p>
          <a:p>
            <a:r>
              <a:rPr lang="fr-FR" sz="2800" dirty="0"/>
              <a:t>Mme </a:t>
            </a:r>
            <a:r>
              <a:rPr lang="fr-FR" sz="2800" dirty="0" smtClean="0"/>
              <a:t>Verneuil          </a:t>
            </a:r>
            <a:r>
              <a:rPr lang="fr-FR" sz="2800" b="1" dirty="0"/>
              <a:t>Sciences Appliquées</a:t>
            </a:r>
          </a:p>
          <a:p>
            <a:endParaRPr lang="fr-FR" sz="2800" dirty="0"/>
          </a:p>
          <a:p>
            <a:r>
              <a:rPr lang="fr-FR" sz="2800" dirty="0" smtClean="0"/>
              <a:t>Mr Lancelot              </a:t>
            </a:r>
            <a:r>
              <a:rPr lang="fr-FR" sz="2800" b="1" dirty="0"/>
              <a:t>Gestion</a:t>
            </a:r>
          </a:p>
        </p:txBody>
      </p:sp>
      <p:sp>
        <p:nvSpPr>
          <p:cNvPr id="7" name="Accolade fermante 6"/>
          <p:cNvSpPr/>
          <p:nvPr/>
        </p:nvSpPr>
        <p:spPr>
          <a:xfrm>
            <a:off x="6620124" y="1690688"/>
            <a:ext cx="45719" cy="2178947"/>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9" name="ZoneTexte 8"/>
          <p:cNvSpPr txBox="1"/>
          <p:nvPr/>
        </p:nvSpPr>
        <p:spPr>
          <a:xfrm>
            <a:off x="4600135" y="618978"/>
            <a:ext cx="5556739" cy="461665"/>
          </a:xfrm>
          <a:prstGeom prst="rect">
            <a:avLst/>
          </a:prstGeom>
          <a:noFill/>
        </p:spPr>
        <p:txBody>
          <a:bodyPr wrap="square" rtlCol="0">
            <a:spAutoFit/>
          </a:bodyPr>
          <a:lstStyle/>
          <a:p>
            <a:r>
              <a:rPr lang="fr-FR" sz="2400" b="1" dirty="0"/>
              <a:t>4</a:t>
            </a:r>
            <a:r>
              <a:rPr lang="fr-FR" sz="2400" b="1" dirty="0" smtClean="0"/>
              <a:t> </a:t>
            </a:r>
            <a:r>
              <a:rPr lang="fr-FR" sz="2400" b="1" dirty="0"/>
              <a:t>enseignants de culture professionnelle</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6000" y="1420837"/>
            <a:ext cx="2080907" cy="1766648"/>
          </a:xfrm>
          <a:prstGeom prst="rect">
            <a:avLst/>
          </a:prstGeom>
        </p:spPr>
      </p:pic>
      <p:sp>
        <p:nvSpPr>
          <p:cNvPr id="3" name="Rectangle 2"/>
          <p:cNvSpPr/>
          <p:nvPr/>
        </p:nvSpPr>
        <p:spPr>
          <a:xfrm>
            <a:off x="5094513" y="5336034"/>
            <a:ext cx="552079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 l’ensemble de l’équipe pédagogique de la classe</a:t>
            </a:r>
            <a:r>
              <a:rPr lang="fr-FR" sz="2800" dirty="0" smtClean="0"/>
              <a:t>.</a:t>
            </a:r>
          </a:p>
        </p:txBody>
      </p:sp>
    </p:spTree>
    <p:extLst>
      <p:ext uri="{BB962C8B-B14F-4D97-AF65-F5344CB8AC3E}">
        <p14:creationId xmlns:p14="http://schemas.microsoft.com/office/powerpoint/2010/main" val="1641049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r>
              <a:rPr lang="fr-FR" sz="2800" b="1" dirty="0">
                <a:solidFill>
                  <a:srgbClr val="000000"/>
                </a:solidFill>
                <a:latin typeface="Century Gothic" panose="020B0502020202020204" pitchFamily="34" charset="0"/>
              </a:rPr>
              <a:t>C</a:t>
            </a:r>
            <a:r>
              <a:rPr lang="fr-FR" sz="2800" b="1" dirty="0" smtClean="0">
                <a:solidFill>
                  <a:srgbClr val="000000"/>
                </a:solidFill>
                <a:latin typeface="Century Gothic" panose="020B0502020202020204" pitchFamily="34" charset="0"/>
              </a:rPr>
              <a:t>réer </a:t>
            </a:r>
            <a:r>
              <a:rPr lang="fr-FR" sz="2800" b="1" dirty="0">
                <a:solidFill>
                  <a:srgbClr val="000000"/>
                </a:solidFill>
                <a:latin typeface="Century Gothic" panose="020B0502020202020204" pitchFamily="34" charset="0"/>
              </a:rPr>
              <a:t>votre calendrier de formation en identifiant les zones de PFMP, de vacances scolaires</a:t>
            </a:r>
            <a:r>
              <a:rPr lang="fr-FR" sz="2800" b="1" dirty="0" smtClean="0">
                <a:solidFill>
                  <a:srgbClr val="000000"/>
                </a:solidFill>
                <a:latin typeface="Century Gothic" panose="020B0502020202020204" pitchFamily="34" charset="0"/>
              </a:rPr>
              <a:t>.</a:t>
            </a:r>
          </a:p>
          <a:p>
            <a:pPr marL="0" indent="0">
              <a:buNone/>
            </a:pPr>
            <a:r>
              <a:rPr lang="fr-FR" sz="2800" b="1" dirty="0">
                <a:solidFill>
                  <a:srgbClr val="000000"/>
                </a:solidFill>
                <a:latin typeface="Century Gothic" panose="020B0502020202020204" pitchFamily="34" charset="0"/>
              </a:rPr>
              <a:t/>
            </a:r>
            <a:br>
              <a:rPr lang="fr-FR" sz="2800" b="1" dirty="0">
                <a:solidFill>
                  <a:srgbClr val="000000"/>
                </a:solidFill>
                <a:latin typeface="Century Gothic" panose="020B0502020202020204" pitchFamily="34" charset="0"/>
              </a:rPr>
            </a:br>
            <a:r>
              <a:rPr lang="fr-FR" sz="2800" b="1" dirty="0" smtClean="0">
                <a:solidFill>
                  <a:srgbClr val="000000"/>
                </a:solidFill>
                <a:latin typeface="Century Gothic" panose="020B0502020202020204" pitchFamily="34" charset="0"/>
              </a:rPr>
              <a:t>  Il </a:t>
            </a:r>
            <a:r>
              <a:rPr lang="fr-FR" sz="2800" b="1" dirty="0">
                <a:solidFill>
                  <a:srgbClr val="000000"/>
                </a:solidFill>
                <a:latin typeface="Century Gothic" panose="020B0502020202020204" pitchFamily="34" charset="0"/>
              </a:rPr>
              <a:t>faut également repérer dans le temps, les périodes adaptées pour mettre en œuvre les évaluations CCF. Il ne s'agit pas de dates fixes, car le CCF réclame de la souplesse et une démarche d'évaluation "filée", mais il faut cependant bien identifier ces périodes.</a:t>
            </a:r>
            <a:r>
              <a:rPr lang="fr-FR" sz="2800" dirty="0"/>
              <a:t> </a:t>
            </a:r>
          </a:p>
        </p:txBody>
      </p:sp>
      <p:sp>
        <p:nvSpPr>
          <p:cNvPr id="4" name="Espace réservé du pied de page 3"/>
          <p:cNvSpPr>
            <a:spLocks noGrp="1"/>
          </p:cNvSpPr>
          <p:nvPr>
            <p:ph type="ftr" sz="quarter" idx="11"/>
          </p:nvPr>
        </p:nvSpPr>
        <p:spPr/>
        <p:txBody>
          <a:bodyPr/>
          <a:lstStyle/>
          <a:p>
            <a:r>
              <a:rPr lang="fr-FR" smtClean="0"/>
              <a:t>CAP Cuisine  2016/2018                      LHT Blois</a:t>
            </a:r>
            <a:endParaRPr lang="fr-FR"/>
          </a:p>
        </p:txBody>
      </p:sp>
      <p:pic>
        <p:nvPicPr>
          <p:cNvPr id="5" name="Espace réservé du contenu 3"/>
          <p:cNvPicPr>
            <a:picLocks noGrp="1" noChangeAspect="1"/>
          </p:cNvPicPr>
          <p:nvPr>
            <p:ph idx="1"/>
          </p:nvPr>
        </p:nvPicPr>
        <p:blipFill rotWithShape="1">
          <a:blip r:embed="rId2"/>
          <a:srcRect l="32119" t="30473" r="56097" b="19524"/>
          <a:stretch/>
        </p:blipFill>
        <p:spPr>
          <a:xfrm>
            <a:off x="297387" y="761799"/>
            <a:ext cx="2903014" cy="5372173"/>
          </a:xfrm>
          <a:prstGeom prst="rect">
            <a:avLst/>
          </a:prstGeom>
        </p:spPr>
      </p:pic>
    </p:spTree>
    <p:extLst>
      <p:ext uri="{BB962C8B-B14F-4D97-AF65-F5344CB8AC3E}">
        <p14:creationId xmlns:p14="http://schemas.microsoft.com/office/powerpoint/2010/main" val="3553860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 coins arrondis 10"/>
          <p:cNvSpPr/>
          <p:nvPr/>
        </p:nvSpPr>
        <p:spPr>
          <a:xfrm>
            <a:off x="3318279" y="4097900"/>
            <a:ext cx="8076122" cy="261393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p:cNvSpPr/>
          <p:nvPr/>
        </p:nvSpPr>
        <p:spPr>
          <a:xfrm>
            <a:off x="4171989" y="261291"/>
            <a:ext cx="6139630" cy="500508"/>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Espace réservé du contenu 3"/>
          <p:cNvPicPr>
            <a:picLocks noGrp="1" noChangeAspect="1"/>
          </p:cNvPicPr>
          <p:nvPr>
            <p:ph idx="1"/>
          </p:nvPr>
        </p:nvPicPr>
        <p:blipFill rotWithShape="1">
          <a:blip r:embed="rId2"/>
          <a:srcRect l="32119" t="30473" r="56097" b="19524"/>
          <a:stretch/>
        </p:blipFill>
        <p:spPr>
          <a:xfrm>
            <a:off x="297387" y="761799"/>
            <a:ext cx="2251880" cy="5372173"/>
          </a:xfrm>
          <a:prstGeom prst="rect">
            <a:avLst/>
          </a:prstGeom>
        </p:spPr>
      </p:pic>
      <p:sp>
        <p:nvSpPr>
          <p:cNvPr id="8" name="Espace réservé du pied de page 7"/>
          <p:cNvSpPr>
            <a:spLocks noGrp="1"/>
          </p:cNvSpPr>
          <p:nvPr>
            <p:ph type="ftr" sz="quarter" idx="11"/>
          </p:nvPr>
        </p:nvSpPr>
        <p:spPr>
          <a:xfrm>
            <a:off x="168812" y="6452025"/>
            <a:ext cx="11825791" cy="365125"/>
          </a:xfrm>
        </p:spPr>
        <p:txBody>
          <a:bodyPr/>
          <a:lstStyle/>
          <a:p>
            <a:r>
              <a:rPr lang="fr-FR" dirty="0"/>
              <a:t>CAP Cuisine  2016/2018                      																				</a:t>
            </a:r>
          </a:p>
        </p:txBody>
      </p:sp>
      <p:pic>
        <p:nvPicPr>
          <p:cNvPr id="6" name="Image 5"/>
          <p:cNvPicPr>
            <a:picLocks noChangeAspect="1"/>
          </p:cNvPicPr>
          <p:nvPr/>
        </p:nvPicPr>
        <p:blipFill rotWithShape="1">
          <a:blip r:embed="rId3"/>
          <a:srcRect l="1848" t="28503" r="22066" b="21725"/>
          <a:stretch/>
        </p:blipFill>
        <p:spPr>
          <a:xfrm>
            <a:off x="2718080" y="881983"/>
            <a:ext cx="9276523" cy="3411721"/>
          </a:xfrm>
          <a:prstGeom prst="rect">
            <a:avLst/>
          </a:prstGeom>
        </p:spPr>
      </p:pic>
      <p:sp>
        <p:nvSpPr>
          <p:cNvPr id="7" name="ZoneTexte 6"/>
          <p:cNvSpPr txBox="1"/>
          <p:nvPr/>
        </p:nvSpPr>
        <p:spPr>
          <a:xfrm>
            <a:off x="4310743" y="4611757"/>
            <a:ext cx="6589486" cy="2062103"/>
          </a:xfrm>
          <a:prstGeom prst="rect">
            <a:avLst/>
          </a:prstGeom>
          <a:noFill/>
        </p:spPr>
        <p:txBody>
          <a:bodyPr wrap="square" rtlCol="0">
            <a:spAutoFit/>
          </a:bodyPr>
          <a:lstStyle/>
          <a:p>
            <a:r>
              <a:rPr lang="fr-FR" sz="2000" b="1" u="sng" dirty="0" smtClean="0"/>
              <a:t>Positionner</a:t>
            </a:r>
            <a:r>
              <a:rPr lang="fr-FR" sz="2000" b="1" dirty="0" smtClean="0"/>
              <a:t> :</a:t>
            </a:r>
          </a:p>
          <a:p>
            <a:pPr marL="342900" indent="-342900" algn="ctr">
              <a:buFontTx/>
              <a:buChar char="-"/>
            </a:pPr>
            <a:r>
              <a:rPr lang="fr-FR" sz="2800" b="1" dirty="0" smtClean="0"/>
              <a:t> </a:t>
            </a:r>
            <a:r>
              <a:rPr lang="fr-FR" sz="2000" b="1" dirty="0" smtClean="0"/>
              <a:t>LES CONTEXTES</a:t>
            </a:r>
          </a:p>
          <a:p>
            <a:pPr marL="342900" indent="-342900" algn="ctr">
              <a:buFontTx/>
              <a:buChar char="-"/>
            </a:pPr>
            <a:r>
              <a:rPr lang="fr-FR" sz="2000" b="1" dirty="0" smtClean="0"/>
              <a:t>LES P.F.M.P.</a:t>
            </a:r>
          </a:p>
          <a:p>
            <a:pPr marL="342900" indent="-342900" algn="ctr">
              <a:buFontTx/>
              <a:buChar char="-"/>
            </a:pPr>
            <a:r>
              <a:rPr lang="fr-FR" sz="2000" b="1" dirty="0" smtClean="0"/>
              <a:t>LES C.C.F.</a:t>
            </a:r>
          </a:p>
          <a:p>
            <a:pPr marL="342900" indent="-342900" algn="ctr">
              <a:buFontTx/>
              <a:buChar char="-"/>
            </a:pPr>
            <a:r>
              <a:rPr lang="fr-FR" sz="2000" b="1" dirty="0" smtClean="0"/>
              <a:t>P.P.C.P.</a:t>
            </a:r>
          </a:p>
          <a:p>
            <a:pPr marL="342900" indent="-342900" algn="ctr">
              <a:buFontTx/>
              <a:buChar char="-"/>
            </a:pPr>
            <a:r>
              <a:rPr lang="fr-FR" sz="2000" b="1" dirty="0" smtClean="0"/>
              <a:t>LES VACANCES SCOLAIRES</a:t>
            </a:r>
          </a:p>
        </p:txBody>
      </p:sp>
      <p:sp>
        <p:nvSpPr>
          <p:cNvPr id="9" name="ZoneTexte 8"/>
          <p:cNvSpPr txBox="1"/>
          <p:nvPr/>
        </p:nvSpPr>
        <p:spPr>
          <a:xfrm>
            <a:off x="5752950" y="261291"/>
            <a:ext cx="3206781" cy="461665"/>
          </a:xfrm>
          <a:prstGeom prst="rect">
            <a:avLst/>
          </a:prstGeom>
          <a:noFill/>
        </p:spPr>
        <p:txBody>
          <a:bodyPr wrap="square" rtlCol="0">
            <a:spAutoFit/>
          </a:bodyPr>
          <a:lstStyle/>
          <a:p>
            <a:r>
              <a:rPr lang="fr-FR" sz="2400" b="1" dirty="0"/>
              <a:t>Calendrier 2016/2017</a:t>
            </a:r>
          </a:p>
        </p:txBody>
      </p:sp>
    </p:spTree>
    <p:extLst>
      <p:ext uri="{BB962C8B-B14F-4D97-AF65-F5344CB8AC3E}">
        <p14:creationId xmlns:p14="http://schemas.microsoft.com/office/powerpoint/2010/main" val="3999439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r>
              <a:rPr lang="fr-FR" b="1" dirty="0">
                <a:solidFill>
                  <a:srgbClr val="000000"/>
                </a:solidFill>
                <a:latin typeface="Century Gothic" panose="020B0502020202020204" pitchFamily="34" charset="0"/>
              </a:rPr>
              <a:t>Le travail en équipe (SA + GA + Cuisine +...) doit permettre de conduire à une répartition en "bonne intelligence" des thèmes de savoirs-associés. </a:t>
            </a:r>
            <a:r>
              <a:rPr lang="fr-FR" b="1" dirty="0" smtClean="0">
                <a:solidFill>
                  <a:srgbClr val="000000"/>
                </a:solidFill>
                <a:latin typeface="Century Gothic" panose="020B0502020202020204" pitchFamily="34" charset="0"/>
              </a:rPr>
              <a:t>.</a:t>
            </a:r>
          </a:p>
          <a:p>
            <a:r>
              <a:rPr lang="fr-FR" b="1" dirty="0" smtClean="0">
                <a:solidFill>
                  <a:srgbClr val="000000"/>
                </a:solidFill>
                <a:latin typeface="Century Gothic" panose="020B0502020202020204" pitchFamily="34" charset="0"/>
              </a:rPr>
              <a:t>Il </a:t>
            </a:r>
            <a:r>
              <a:rPr lang="fr-FR" b="1" dirty="0">
                <a:solidFill>
                  <a:srgbClr val="000000"/>
                </a:solidFill>
                <a:latin typeface="Century Gothic" panose="020B0502020202020204" pitchFamily="34" charset="0"/>
              </a:rPr>
              <a:t>conviendra de favoriser les </a:t>
            </a:r>
            <a:r>
              <a:rPr lang="fr-FR" b="1" dirty="0" err="1">
                <a:solidFill>
                  <a:srgbClr val="000000"/>
                </a:solidFill>
                <a:latin typeface="Century Gothic" panose="020B0502020202020204" pitchFamily="34" charset="0"/>
              </a:rPr>
              <a:t>co</a:t>
            </a:r>
            <a:r>
              <a:rPr lang="fr-FR" b="1" dirty="0">
                <a:solidFill>
                  <a:srgbClr val="000000"/>
                </a:solidFill>
                <a:latin typeface="Century Gothic" panose="020B0502020202020204" pitchFamily="34" charset="0"/>
              </a:rPr>
              <a:t>-animations et de privilégier les compétences de chacun des membres de l'équipe.</a:t>
            </a:r>
            <a:br>
              <a:rPr lang="fr-FR" b="1" dirty="0">
                <a:solidFill>
                  <a:srgbClr val="000000"/>
                </a:solidFill>
                <a:latin typeface="Century Gothic" panose="020B0502020202020204" pitchFamily="34" charset="0"/>
              </a:rPr>
            </a:br>
            <a:r>
              <a:rPr lang="fr-FR" b="1" dirty="0">
                <a:solidFill>
                  <a:srgbClr val="000000"/>
                </a:solidFill>
                <a:latin typeface="Century Gothic" panose="020B0502020202020204" pitchFamily="34" charset="0"/>
              </a:rPr>
              <a:t>Il est question ici de répartir les enseignements en fonction des compétences et appétences de chacun, mais aussi de mettre en exergue les complémentarités qui donneront lieu à des enseignements conjoints et/ou des </a:t>
            </a:r>
            <a:r>
              <a:rPr lang="fr-FR" b="1" dirty="0" err="1" smtClean="0">
                <a:solidFill>
                  <a:srgbClr val="000000"/>
                </a:solidFill>
                <a:latin typeface="Century Gothic" panose="020B0502020202020204" pitchFamily="34" charset="0"/>
              </a:rPr>
              <a:t>co</a:t>
            </a:r>
            <a:r>
              <a:rPr lang="fr-FR" b="1" dirty="0" smtClean="0">
                <a:solidFill>
                  <a:srgbClr val="000000"/>
                </a:solidFill>
                <a:latin typeface="Century Gothic" panose="020B0502020202020204" pitchFamily="34" charset="0"/>
              </a:rPr>
              <a:t>-animations</a:t>
            </a:r>
            <a:r>
              <a:rPr lang="fr-FR" b="1" dirty="0">
                <a:solidFill>
                  <a:srgbClr val="000000"/>
                </a:solidFill>
                <a:latin typeface="Century Gothic" panose="020B0502020202020204" pitchFamily="34" charset="0"/>
              </a:rPr>
              <a:t>. </a:t>
            </a:r>
            <a:endParaRPr lang="fr-FR" b="1" dirty="0" smtClean="0">
              <a:solidFill>
                <a:srgbClr val="000000"/>
              </a:solidFill>
              <a:latin typeface="Century Gothic" panose="020B0502020202020204" pitchFamily="34" charset="0"/>
            </a:endParaRPr>
          </a:p>
          <a:p>
            <a:r>
              <a:rPr lang="fr-FR" b="1" dirty="0" smtClean="0">
                <a:solidFill>
                  <a:srgbClr val="000000"/>
                </a:solidFill>
                <a:latin typeface="Century Gothic" panose="020B0502020202020204" pitchFamily="34" charset="0"/>
              </a:rPr>
              <a:t>Cette </a:t>
            </a:r>
            <a:r>
              <a:rPr lang="fr-FR" b="1" dirty="0">
                <a:solidFill>
                  <a:srgbClr val="000000"/>
                </a:solidFill>
                <a:latin typeface="Century Gothic" panose="020B0502020202020204" pitchFamily="34" charset="0"/>
              </a:rPr>
              <a:t>articulation va donner un sens global à la culture professionnelle, permettant à l'élève d'envisager les passerelles et les transferts entre les champs disciplinaires qui ne sont pas "cloisonnés".</a:t>
            </a:r>
            <a:r>
              <a:rPr lang="fr-FR" dirty="0"/>
              <a:t> </a:t>
            </a:r>
          </a:p>
        </p:txBody>
      </p:sp>
      <p:sp>
        <p:nvSpPr>
          <p:cNvPr id="4" name="Espace réservé du pied de page 3"/>
          <p:cNvSpPr>
            <a:spLocks noGrp="1"/>
          </p:cNvSpPr>
          <p:nvPr>
            <p:ph type="ftr" sz="quarter" idx="11"/>
          </p:nvPr>
        </p:nvSpPr>
        <p:spPr/>
        <p:txBody>
          <a:bodyPr/>
          <a:lstStyle/>
          <a:p>
            <a:r>
              <a:rPr lang="fr-FR" smtClean="0"/>
              <a:t>CAP Cuisine  2016/2018                      LHT Blois</a:t>
            </a:r>
            <a:endParaRPr lang="fr-FR"/>
          </a:p>
        </p:txBody>
      </p:sp>
      <p:pic>
        <p:nvPicPr>
          <p:cNvPr id="5" name="Espace réservé du contenu 3"/>
          <p:cNvPicPr>
            <a:picLocks noGrp="1" noChangeAspect="1"/>
          </p:cNvPicPr>
          <p:nvPr>
            <p:ph idx="1"/>
          </p:nvPr>
        </p:nvPicPr>
        <p:blipFill rotWithShape="1">
          <a:blip r:embed="rId2"/>
          <a:srcRect l="43863" t="30832" r="44071" b="19524"/>
          <a:stretch/>
        </p:blipFill>
        <p:spPr>
          <a:xfrm>
            <a:off x="252920" y="768666"/>
            <a:ext cx="2827164" cy="5319794"/>
          </a:xfrm>
          <a:prstGeom prst="rect">
            <a:avLst/>
          </a:prstGeom>
        </p:spPr>
      </p:pic>
    </p:spTree>
    <p:extLst>
      <p:ext uri="{BB962C8B-B14F-4D97-AF65-F5344CB8AC3E}">
        <p14:creationId xmlns:p14="http://schemas.microsoft.com/office/powerpoint/2010/main" val="1312017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 coins arrondis 45"/>
          <p:cNvSpPr/>
          <p:nvPr/>
        </p:nvSpPr>
        <p:spPr>
          <a:xfrm>
            <a:off x="4325358" y="5444077"/>
            <a:ext cx="4439478" cy="95335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Espace réservé du contenu 3"/>
          <p:cNvPicPr>
            <a:picLocks noGrp="1" noChangeAspect="1"/>
          </p:cNvPicPr>
          <p:nvPr>
            <p:ph idx="1"/>
          </p:nvPr>
        </p:nvPicPr>
        <p:blipFill rotWithShape="1">
          <a:blip r:embed="rId2"/>
          <a:srcRect l="43863" t="30832" r="44071" b="19524"/>
          <a:stretch/>
        </p:blipFill>
        <p:spPr>
          <a:xfrm>
            <a:off x="466793" y="768666"/>
            <a:ext cx="2299706" cy="5319794"/>
          </a:xfrm>
          <a:prstGeom prst="rect">
            <a:avLst/>
          </a:prstGeom>
        </p:spPr>
      </p:pic>
      <p:sp>
        <p:nvSpPr>
          <p:cNvPr id="47" name="Espace réservé du pied de page 46"/>
          <p:cNvSpPr>
            <a:spLocks noGrp="1"/>
          </p:cNvSpPr>
          <p:nvPr>
            <p:ph type="ftr" sz="quarter" idx="11"/>
          </p:nvPr>
        </p:nvSpPr>
        <p:spPr>
          <a:xfrm>
            <a:off x="337625" y="6356350"/>
            <a:ext cx="11605845" cy="365125"/>
          </a:xfrm>
        </p:spPr>
        <p:txBody>
          <a:bodyPr/>
          <a:lstStyle/>
          <a:p>
            <a:r>
              <a:rPr lang="fr-FR" dirty="0"/>
              <a:t>CAP Cuisine  2016/2018                     																			 </a:t>
            </a:r>
          </a:p>
        </p:txBody>
      </p:sp>
      <p:grpSp>
        <p:nvGrpSpPr>
          <p:cNvPr id="41" name="Groupe 40"/>
          <p:cNvGrpSpPr/>
          <p:nvPr/>
        </p:nvGrpSpPr>
        <p:grpSpPr>
          <a:xfrm>
            <a:off x="4465783" y="493740"/>
            <a:ext cx="8422903" cy="2134668"/>
            <a:chOff x="2383053" y="236245"/>
            <a:chExt cx="7145712" cy="2134668"/>
          </a:xfrm>
        </p:grpSpPr>
        <p:sp>
          <p:nvSpPr>
            <p:cNvPr id="8" name="ZoneTexte 7"/>
            <p:cNvSpPr txBox="1"/>
            <p:nvPr/>
          </p:nvSpPr>
          <p:spPr>
            <a:xfrm>
              <a:off x="3034562" y="236245"/>
              <a:ext cx="6494203" cy="369332"/>
            </a:xfrm>
            <a:prstGeom prst="rect">
              <a:avLst/>
            </a:prstGeom>
            <a:noFill/>
          </p:spPr>
          <p:txBody>
            <a:bodyPr wrap="square" rtlCol="0">
              <a:spAutoFit/>
            </a:bodyPr>
            <a:lstStyle/>
            <a:p>
              <a:r>
                <a:rPr lang="fr-FR" dirty="0"/>
                <a:t>Cuisine         SA       </a:t>
              </a:r>
              <a:r>
                <a:rPr lang="fr-FR" dirty="0" smtClean="0"/>
                <a:t>Gestion              </a:t>
              </a:r>
              <a:r>
                <a:rPr lang="fr-FR" dirty="0" smtClean="0"/>
                <a:t>                         +……l’équipe pédagogique .</a:t>
              </a:r>
              <a:endParaRPr lang="fr-FR" dirty="0"/>
            </a:p>
          </p:txBody>
        </p:sp>
        <p:sp>
          <p:nvSpPr>
            <p:cNvPr id="12" name="ZoneTexte 11"/>
            <p:cNvSpPr txBox="1"/>
            <p:nvPr/>
          </p:nvSpPr>
          <p:spPr>
            <a:xfrm>
              <a:off x="2782958" y="1047627"/>
              <a:ext cx="1073426" cy="646331"/>
            </a:xfrm>
            <a:prstGeom prst="rect">
              <a:avLst/>
            </a:prstGeom>
            <a:noFill/>
          </p:spPr>
          <p:txBody>
            <a:bodyPr wrap="square" rtlCol="0">
              <a:spAutoFit/>
            </a:bodyPr>
            <a:lstStyle/>
            <a:p>
              <a:r>
                <a:rPr lang="fr-FR" dirty="0"/>
                <a:t>THEMES</a:t>
              </a:r>
            </a:p>
            <a:p>
              <a:endParaRPr lang="fr-FR" dirty="0"/>
            </a:p>
          </p:txBody>
        </p:sp>
        <p:sp>
          <p:nvSpPr>
            <p:cNvPr id="13" name="ZoneTexte 12"/>
            <p:cNvSpPr txBox="1"/>
            <p:nvPr/>
          </p:nvSpPr>
          <p:spPr>
            <a:xfrm>
              <a:off x="2383053" y="1716056"/>
              <a:ext cx="1288772" cy="646331"/>
            </a:xfrm>
            <a:prstGeom prst="rect">
              <a:avLst/>
            </a:prstGeom>
            <a:noFill/>
          </p:spPr>
          <p:txBody>
            <a:bodyPr wrap="square" rtlCol="0">
              <a:spAutoFit/>
            </a:bodyPr>
            <a:lstStyle/>
            <a:p>
              <a:r>
                <a:rPr lang="fr-FR" dirty="0"/>
                <a:t>Progression</a:t>
              </a:r>
            </a:p>
            <a:p>
              <a:endParaRPr lang="fr-FR" dirty="0"/>
            </a:p>
          </p:txBody>
        </p:sp>
        <p:sp>
          <p:nvSpPr>
            <p:cNvPr id="20" name="ZoneTexte 19"/>
            <p:cNvSpPr txBox="1"/>
            <p:nvPr/>
          </p:nvSpPr>
          <p:spPr>
            <a:xfrm>
              <a:off x="3710052" y="1055589"/>
              <a:ext cx="1073426" cy="646331"/>
            </a:xfrm>
            <a:prstGeom prst="rect">
              <a:avLst/>
            </a:prstGeom>
            <a:noFill/>
          </p:spPr>
          <p:txBody>
            <a:bodyPr wrap="square" rtlCol="0">
              <a:spAutoFit/>
            </a:bodyPr>
            <a:lstStyle/>
            <a:p>
              <a:r>
                <a:rPr lang="fr-FR" dirty="0"/>
                <a:t>THEMES</a:t>
              </a:r>
            </a:p>
            <a:p>
              <a:endParaRPr lang="fr-FR" dirty="0"/>
            </a:p>
          </p:txBody>
        </p:sp>
        <p:sp>
          <p:nvSpPr>
            <p:cNvPr id="21" name="ZoneTexte 20"/>
            <p:cNvSpPr txBox="1"/>
            <p:nvPr/>
          </p:nvSpPr>
          <p:spPr>
            <a:xfrm>
              <a:off x="4637145" y="1039221"/>
              <a:ext cx="1073426" cy="646331"/>
            </a:xfrm>
            <a:prstGeom prst="rect">
              <a:avLst/>
            </a:prstGeom>
            <a:noFill/>
          </p:spPr>
          <p:txBody>
            <a:bodyPr wrap="square" rtlCol="0">
              <a:spAutoFit/>
            </a:bodyPr>
            <a:lstStyle/>
            <a:p>
              <a:r>
                <a:rPr lang="fr-FR" dirty="0"/>
                <a:t>THEMES</a:t>
              </a:r>
            </a:p>
            <a:p>
              <a:endParaRPr lang="fr-FR" dirty="0"/>
            </a:p>
          </p:txBody>
        </p:sp>
        <p:sp>
          <p:nvSpPr>
            <p:cNvPr id="22" name="ZoneTexte 21"/>
            <p:cNvSpPr txBox="1"/>
            <p:nvPr/>
          </p:nvSpPr>
          <p:spPr>
            <a:xfrm>
              <a:off x="3533087" y="1720492"/>
              <a:ext cx="1288772" cy="646331"/>
            </a:xfrm>
            <a:prstGeom prst="rect">
              <a:avLst/>
            </a:prstGeom>
            <a:noFill/>
          </p:spPr>
          <p:txBody>
            <a:bodyPr wrap="square" rtlCol="0">
              <a:spAutoFit/>
            </a:bodyPr>
            <a:lstStyle/>
            <a:p>
              <a:r>
                <a:rPr lang="fr-FR" dirty="0"/>
                <a:t>Progression</a:t>
              </a:r>
            </a:p>
            <a:p>
              <a:endParaRPr lang="fr-FR" dirty="0"/>
            </a:p>
          </p:txBody>
        </p:sp>
        <p:sp>
          <p:nvSpPr>
            <p:cNvPr id="23" name="ZoneTexte 22"/>
            <p:cNvSpPr txBox="1"/>
            <p:nvPr/>
          </p:nvSpPr>
          <p:spPr>
            <a:xfrm>
              <a:off x="4741455" y="1724582"/>
              <a:ext cx="1288772" cy="646331"/>
            </a:xfrm>
            <a:prstGeom prst="rect">
              <a:avLst/>
            </a:prstGeom>
            <a:noFill/>
          </p:spPr>
          <p:txBody>
            <a:bodyPr wrap="square" rtlCol="0">
              <a:spAutoFit/>
            </a:bodyPr>
            <a:lstStyle/>
            <a:p>
              <a:r>
                <a:rPr lang="fr-FR" dirty="0"/>
                <a:t>Progression</a:t>
              </a:r>
            </a:p>
            <a:p>
              <a:endParaRPr lang="fr-FR" dirty="0"/>
            </a:p>
          </p:txBody>
        </p:sp>
        <p:cxnSp>
          <p:nvCxnSpPr>
            <p:cNvPr id="25" name="Connecteur droit avec flèche 24"/>
            <p:cNvCxnSpPr/>
            <p:nvPr/>
          </p:nvCxnSpPr>
          <p:spPr>
            <a:xfrm>
              <a:off x="3226904" y="733503"/>
              <a:ext cx="0" cy="322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4982817" y="707023"/>
              <a:ext cx="0" cy="322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4177473" y="707023"/>
              <a:ext cx="0" cy="322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3226904" y="1398406"/>
              <a:ext cx="0" cy="322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4177473" y="1385178"/>
              <a:ext cx="0" cy="322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4982817" y="1378754"/>
              <a:ext cx="0" cy="322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e 41"/>
          <p:cNvGrpSpPr/>
          <p:nvPr/>
        </p:nvGrpSpPr>
        <p:grpSpPr>
          <a:xfrm>
            <a:off x="4459335" y="3654974"/>
            <a:ext cx="4423408" cy="2712433"/>
            <a:chOff x="7619999" y="364171"/>
            <a:chExt cx="4423408" cy="2712433"/>
          </a:xfrm>
        </p:grpSpPr>
        <p:sp>
          <p:nvSpPr>
            <p:cNvPr id="36" name="ZoneTexte 35"/>
            <p:cNvSpPr txBox="1"/>
            <p:nvPr/>
          </p:nvSpPr>
          <p:spPr>
            <a:xfrm>
              <a:off x="8554278" y="364171"/>
              <a:ext cx="2239617" cy="369332"/>
            </a:xfrm>
            <a:prstGeom prst="rect">
              <a:avLst/>
            </a:prstGeom>
            <a:noFill/>
          </p:spPr>
          <p:txBody>
            <a:bodyPr wrap="square" rtlCol="0">
              <a:spAutoFit/>
            </a:bodyPr>
            <a:lstStyle/>
            <a:p>
              <a:r>
                <a:rPr lang="fr-FR" dirty="0"/>
                <a:t>MISE EN COMMUN</a:t>
              </a:r>
            </a:p>
          </p:txBody>
        </p:sp>
        <p:sp>
          <p:nvSpPr>
            <p:cNvPr id="37" name="ZoneTexte 36"/>
            <p:cNvSpPr txBox="1"/>
            <p:nvPr/>
          </p:nvSpPr>
          <p:spPr>
            <a:xfrm>
              <a:off x="7885044" y="993706"/>
              <a:ext cx="3326296" cy="646331"/>
            </a:xfrm>
            <a:prstGeom prst="rect">
              <a:avLst/>
            </a:prstGeom>
            <a:noFill/>
          </p:spPr>
          <p:txBody>
            <a:bodyPr wrap="square" rtlCol="0">
              <a:spAutoFit/>
            </a:bodyPr>
            <a:lstStyle/>
            <a:p>
              <a:pPr algn="ctr"/>
              <a:r>
                <a:rPr lang="fr-FR" dirty="0"/>
                <a:t>Ajustement des progressions imaginées</a:t>
              </a:r>
            </a:p>
          </p:txBody>
        </p:sp>
        <p:sp>
          <p:nvSpPr>
            <p:cNvPr id="38" name="ZoneTexte 37"/>
            <p:cNvSpPr txBox="1"/>
            <p:nvPr/>
          </p:nvSpPr>
          <p:spPr>
            <a:xfrm>
              <a:off x="7619999" y="2153274"/>
              <a:ext cx="4423408" cy="923330"/>
            </a:xfrm>
            <a:prstGeom prst="rect">
              <a:avLst/>
            </a:prstGeom>
            <a:noFill/>
          </p:spPr>
          <p:txBody>
            <a:bodyPr wrap="square" rtlCol="0">
              <a:spAutoFit/>
            </a:bodyPr>
            <a:lstStyle/>
            <a:p>
              <a:pPr algn="ctr"/>
              <a:r>
                <a:rPr lang="fr-FR" b="1" dirty="0"/>
                <a:t>PROGRESSION COMMUNE</a:t>
              </a:r>
            </a:p>
            <a:p>
              <a:pPr algn="ctr"/>
              <a:r>
                <a:rPr lang="fr-FR" b="1" dirty="0"/>
                <a:t>Avec prévisions de </a:t>
              </a:r>
              <a:r>
                <a:rPr lang="fr-FR" b="1" dirty="0" smtClean="0"/>
                <a:t>Co-animations</a:t>
              </a:r>
              <a:endParaRPr lang="fr-FR" b="1" dirty="0"/>
            </a:p>
            <a:p>
              <a:pPr algn="ctr"/>
              <a:endParaRPr lang="fr-FR" b="1" dirty="0"/>
            </a:p>
          </p:txBody>
        </p:sp>
      </p:grpSp>
      <p:sp>
        <p:nvSpPr>
          <p:cNvPr id="43" name="Flèche : bas 42"/>
          <p:cNvSpPr/>
          <p:nvPr/>
        </p:nvSpPr>
        <p:spPr>
          <a:xfrm>
            <a:off x="5975409" y="2544417"/>
            <a:ext cx="780761" cy="9370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 name="Connecteur droit avec flèche 43"/>
          <p:cNvCxnSpPr/>
          <p:nvPr/>
        </p:nvCxnSpPr>
        <p:spPr>
          <a:xfrm>
            <a:off x="6357838" y="3985076"/>
            <a:ext cx="0" cy="322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a:off x="6391683" y="4967548"/>
            <a:ext cx="0" cy="322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lèche vers le bas 1"/>
          <p:cNvSpPr/>
          <p:nvPr/>
        </p:nvSpPr>
        <p:spPr>
          <a:xfrm rot="16200000">
            <a:off x="8717926" y="2496911"/>
            <a:ext cx="962699" cy="10063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10435771" y="1286604"/>
            <a:ext cx="1011889" cy="3865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ysClr val="windowText" lastClr="000000"/>
                </a:solidFill>
              </a:rPr>
              <a:t>P.P.C.P.</a:t>
            </a:r>
            <a:endParaRPr lang="fr-FR" sz="2000" b="1" dirty="0">
              <a:solidFill>
                <a:sysClr val="windowText" lastClr="000000"/>
              </a:solidFill>
            </a:endParaRPr>
          </a:p>
        </p:txBody>
      </p:sp>
    </p:spTree>
    <p:extLst>
      <p:ext uri="{BB962C8B-B14F-4D97-AF65-F5344CB8AC3E}">
        <p14:creationId xmlns:p14="http://schemas.microsoft.com/office/powerpoint/2010/main" val="3903939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Cadre">
  <a:themeElements>
    <a:clrScheme name="Cadr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TM03457475[[fn=Cadre]]</Template>
  <TotalTime>627</TotalTime>
  <Words>1123</Words>
  <Application>Microsoft Office PowerPoint</Application>
  <PresentationFormat>Grand écran</PresentationFormat>
  <Paragraphs>327</Paragraphs>
  <Slides>23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23</vt:i4>
      </vt:variant>
    </vt:vector>
  </HeadingPairs>
  <TitlesOfParts>
    <vt:vector size="31" baseType="lpstr">
      <vt:lpstr>Arial</vt:lpstr>
      <vt:lpstr>Arial Narrow</vt:lpstr>
      <vt:lpstr>Calibri</vt:lpstr>
      <vt:lpstr>Century Gothic</vt:lpstr>
      <vt:lpstr>Corbel</vt:lpstr>
      <vt:lpstr>Symbol</vt:lpstr>
      <vt:lpstr>Wingdings 2</vt:lpstr>
      <vt:lpstr>Cadre</vt:lpstr>
      <vt:lpstr>   CAP cuisine   Le plan de formation  La séquence pédagogique </vt:lpstr>
      <vt:lpstr>Présentation PowerPoint</vt:lpstr>
      <vt:lpstr>LE TRAVAIL D’INGÉNIERIE DE FORMATION - CAP CUISINE  (proposé par le GAP)</vt:lpstr>
      <vt:lpstr>Présentation PowerPoint</vt:lpstr>
      <vt:lpstr>Présentation PowerPoint</vt:lpstr>
      <vt:lpstr>Présentation PowerPoint</vt:lpstr>
      <vt:lpstr>Présentation PowerPoint</vt:lpstr>
      <vt:lpstr>Présentation PowerPoint</vt:lpstr>
      <vt:lpstr>Présentation PowerPoint</vt:lpstr>
      <vt:lpstr>Progression commune avec les Co-animations</vt:lpstr>
      <vt:lpstr>Progression commune avec les Co-animations</vt:lpstr>
      <vt:lpstr>Présentation PowerPoint</vt:lpstr>
      <vt:lpstr>Rédaction des contextes et situations</vt:lpstr>
      <vt:lpstr>Contexte 1 </vt:lpstr>
      <vt:lpstr>CONTEXTE 1</vt:lpstr>
      <vt:lpstr>CONTEXTE 1</vt:lpstr>
      <vt:lpstr>CONTEXTES       2 ET 3  Les contextes doivent avoir un lien pour donner du sens et doivent proposer des situations propices à l’exploitation de l’ensemble des compétences du référentiel.</vt:lpstr>
      <vt:lpstr>Présentation PowerPoint</vt:lpstr>
      <vt:lpstr>Présentation PowerPoint</vt:lpstr>
      <vt:lpstr>CO-ANIMATIONS </vt:lpstr>
      <vt:lpstr>PREMIERS CONSTATS D’ÉQUIPES PÉDAGOGIQUES  DE BLOIS ET BIARRITZ QUI ONT MIS EN PLACE LA RÉFORME.</vt:lpstr>
      <vt:lpstr>AXES D’AMÉLIORATION ENVISAGÉES PAR NOS COLLÈGUES!</vt:lpstr>
      <vt:lpstr>LES ENSEIGNEMENTS EXPÉRIMENTAUX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beatrice duriot</dc:creator>
  <cp:lastModifiedBy>Ivan Langlais</cp:lastModifiedBy>
  <cp:revision>57</cp:revision>
  <dcterms:created xsi:type="dcterms:W3CDTF">2016-09-23T09:04:35Z</dcterms:created>
  <dcterms:modified xsi:type="dcterms:W3CDTF">2016-10-14T07:47:36Z</dcterms:modified>
</cp:coreProperties>
</file>