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7" r:id="rId4"/>
    <p:sldId id="278" r:id="rId5"/>
    <p:sldId id="279" r:id="rId6"/>
    <p:sldId id="268" r:id="rId7"/>
    <p:sldId id="269" r:id="rId8"/>
    <p:sldId id="272" r:id="rId9"/>
    <p:sldId id="27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quarter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2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3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65FBBFD-0B36-4430-8C48-DA70C9FBEB87}" type="slidenum">
              <a:t>‹N°›</a:t>
            </a:fld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2855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'image des diapositives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Espace réservé des commentaires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fr-FR"/>
          </a:p>
        </p:txBody>
      </p:sp>
      <p:sp>
        <p:nvSpPr>
          <p:cNvPr id="7" name="Espace réservé du pied de page 6"/>
          <p:cNvSpPr txBox="1">
            <a:spLocks noGrp="1"/>
          </p:cNvSpPr>
          <p:nvPr>
            <p:ph type="ftr" sz="quarter" idx="4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/>
          <p:cNvSpPr txBox="1">
            <a:spLocks noGrp="1"/>
          </p:cNvSpPr>
          <p:nvPr>
            <p:ph type="sldNum" sz="quarter" idx="5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fld id="{CD54DD43-CA4A-45D8-8EFF-FD42AE8486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27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fr-FR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3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051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0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0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5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638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685799"/>
            <a:ext cx="8229600" cy="1030319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752119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ts val="33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fr-FR" sz="3000" b="1" i="0" u="none" strike="noStrike" kern="1200" baseline="0">
          <a:ln>
            <a:noFill/>
          </a:ln>
          <a:solidFill>
            <a:srgbClr val="006A72"/>
          </a:solidFill>
          <a:latin typeface="Arial Narrow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0">
        <a:lnSpc>
          <a:spcPts val="2999"/>
        </a:lnSpc>
        <a:spcBef>
          <a:spcPts val="697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fr-FR" sz="2800" b="0" i="0" u="none" strike="noStrike" kern="1200" baseline="0">
          <a:ln>
            <a:noFill/>
          </a:ln>
          <a:solidFill>
            <a:srgbClr val="606060"/>
          </a:solidFill>
          <a:latin typeface="Arial Narrow" pitchFamily="34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208912" cy="302433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6600" dirty="0" smtClean="0"/>
              <a:t>CAP </a:t>
            </a:r>
            <a:r>
              <a:rPr lang="fr-FR" sz="5400" dirty="0" smtClean="0"/>
              <a:t>Commercialisation et services en Hôtel-Café-Restaurant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4797152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Arrêté du 27 février 2017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titulaire du CAP « commercialisation et services en Hôtel-Café-Restaurant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Exerce un poste dans les secteurs de la restauration, café brasserie et hôtellerie</a:t>
            </a:r>
            <a:endParaRPr lang="fr-FR" sz="2800" dirty="0" smtClean="0"/>
          </a:p>
          <a:p>
            <a:r>
              <a:rPr lang="fr-FR" dirty="0" smtClean="0"/>
              <a:t>Contribue à l’accueil et au bien être d’un clientèle française et étrangère</a:t>
            </a:r>
          </a:p>
          <a:p>
            <a:r>
              <a:rPr lang="fr-FR" dirty="0" smtClean="0"/>
              <a:t>Réalise des prestations de services et met en œuvre les techniques spécifiques à l’activité</a:t>
            </a:r>
          </a:p>
          <a:p>
            <a:r>
              <a:rPr lang="fr-FR" dirty="0" smtClean="0"/>
              <a:t>Contribue à la commercialisation des prestations</a:t>
            </a:r>
          </a:p>
          <a:p>
            <a:r>
              <a:rPr lang="fr-FR" dirty="0" smtClean="0"/>
              <a:t>Respecte les procédures d’hygiène et de sécurité</a:t>
            </a:r>
          </a:p>
          <a:p>
            <a:r>
              <a:rPr lang="fr-FR" dirty="0" smtClean="0"/>
              <a:t>Contribue au bon fonctionnement de l’entreprise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048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8784976" cy="1030319"/>
          </a:xfrm>
        </p:spPr>
        <p:txBody>
          <a:bodyPr/>
          <a:lstStyle/>
          <a:p>
            <a:pPr algn="ctr"/>
            <a:r>
              <a:rPr lang="fr-FR" dirty="0" smtClean="0"/>
              <a:t>Référentiel des activités professionnelles et certification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184421"/>
              </p:ext>
            </p:extLst>
          </p:nvPr>
        </p:nvGraphicFramePr>
        <p:xfrm>
          <a:off x="107504" y="1124744"/>
          <a:ext cx="8856985" cy="557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952328"/>
                <a:gridCol w="3888433"/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ACTIVITÉS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 anchor="ctr"/>
                </a:tc>
              </a:tr>
              <a:tr h="1024360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</a:t>
                      </a:r>
                      <a:r>
                        <a:rPr lang="fr-FR" baseline="0" dirty="0" smtClean="0"/>
                        <a:t> 1 : </a:t>
                      </a:r>
                      <a:r>
                        <a:rPr lang="fr-FR" b="1" baseline="0" dirty="0" smtClean="0"/>
                        <a:t>Organisation des prestations en HCR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1. Participer</a:t>
                      </a:r>
                      <a:r>
                        <a:rPr lang="fr-FR" baseline="0" dirty="0" smtClean="0"/>
                        <a:t> aux opérations d’approvisionnement et de stockage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fr-FR" baseline="0" dirty="0" smtClean="0"/>
                        <a:t>1. Réceptionner, contrôler et stocker les marchandises</a:t>
                      </a:r>
                    </a:p>
                  </a:txBody>
                  <a:tcPr anchor="ctr"/>
                </a:tc>
              </a:tr>
              <a:tr h="10243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Contribuer</a:t>
                      </a:r>
                      <a:r>
                        <a:rPr lang="fr-FR" baseline="0" dirty="0" smtClean="0"/>
                        <a:t> à l’organisation des prestations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Collecter</a:t>
                      </a:r>
                      <a:r>
                        <a:rPr lang="fr-FR" baseline="0" dirty="0" smtClean="0"/>
                        <a:t> l’ensemble des informations et ordonnancer ses activités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 2 :  </a:t>
                      </a:r>
                      <a:r>
                        <a:rPr lang="fr-FR" b="1" dirty="0" smtClean="0"/>
                        <a:t>Accueil, commercialisation</a:t>
                      </a:r>
                      <a:r>
                        <a:rPr lang="fr-FR" b="1" baseline="0" dirty="0" smtClean="0"/>
                        <a:t> et services en HCR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Contribuer à la relation-client et participer à</a:t>
                      </a:r>
                      <a:r>
                        <a:rPr lang="fr-FR" baseline="0" dirty="0" smtClean="0"/>
                        <a:t> la commercialisation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Accueillir, prendre en charge, renseigner le client et contribuer à la vente des prestations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</a:t>
                      </a:r>
                      <a:r>
                        <a:rPr lang="fr-FR" baseline="0" dirty="0" smtClean="0"/>
                        <a:t> Préparer les prestations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 Mettre</a:t>
                      </a:r>
                      <a:r>
                        <a:rPr lang="fr-FR" baseline="0" dirty="0" smtClean="0"/>
                        <a:t> en œuvre les techniques de mise en place et de préparation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Réaliser les prestations</a:t>
                      </a:r>
                      <a:r>
                        <a:rPr lang="fr-FR" baseline="0" dirty="0" smtClean="0"/>
                        <a:t> et en assurer le suivi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Mettre en</a:t>
                      </a:r>
                      <a:r>
                        <a:rPr lang="fr-FR" baseline="0" dirty="0" smtClean="0"/>
                        <a:t> œuvre les techniques professionnelles, assurer la prestation et son suivi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 dans un contexte professionnel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92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74075"/>
              </p:ext>
            </p:extLst>
          </p:nvPr>
        </p:nvGraphicFramePr>
        <p:xfrm>
          <a:off x="899592" y="1268760"/>
          <a:ext cx="7200800" cy="427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868479">
                <a:tc gridSpan="2">
                  <a:txBody>
                    <a:bodyPr/>
                    <a:lstStyle/>
                    <a:p>
                      <a:r>
                        <a:rPr lang="fr-FR" sz="2800" dirty="0" smtClean="0"/>
                        <a:t>Pour chaque compétence …</a:t>
                      </a:r>
                    </a:p>
                    <a:p>
                      <a:pPr algn="r"/>
                      <a:r>
                        <a:rPr lang="fr-FR" sz="2800" b="0" i="1" dirty="0" smtClean="0"/>
                        <a:t>Exemple : Compétence</a:t>
                      </a:r>
                      <a:r>
                        <a:rPr lang="fr-FR" sz="2800" b="0" i="1" baseline="0" dirty="0" smtClean="0"/>
                        <a:t> 3</a:t>
                      </a:r>
                      <a:endParaRPr lang="fr-FR" sz="2800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6847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Travail demandé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Exemple :</a:t>
                      </a:r>
                    </a:p>
                    <a:p>
                      <a:r>
                        <a:rPr lang="fr-FR" i="1" dirty="0" smtClean="0"/>
                        <a:t>Présenter</a:t>
                      </a:r>
                      <a:r>
                        <a:rPr lang="fr-FR" i="1" baseline="0" dirty="0" smtClean="0"/>
                        <a:t> les supports de vente et informer le client</a:t>
                      </a:r>
                      <a:endParaRPr lang="fr-FR" i="1" dirty="0"/>
                    </a:p>
                  </a:txBody>
                  <a:tcPr anchor="ctr"/>
                </a:tc>
              </a:tr>
              <a:tr h="86847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Indicateurs</a:t>
                      </a:r>
                      <a:r>
                        <a:rPr lang="fr-FR" sz="2000" b="1" baseline="0" dirty="0" smtClean="0"/>
                        <a:t> de performance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dirty="0" smtClean="0"/>
                        <a:t>Communication orale adaptée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dirty="0" smtClean="0"/>
                        <a:t>Exactitude des informations transmises au client …</a:t>
                      </a:r>
                      <a:endParaRPr lang="fr-FR" i="1" baseline="0" dirty="0" smtClean="0"/>
                    </a:p>
                  </a:txBody>
                  <a:tcPr anchor="ctr"/>
                </a:tc>
              </a:tr>
              <a:tr h="1499018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Savoirs associés ou culture</a:t>
                      </a:r>
                      <a:r>
                        <a:rPr lang="fr-FR" sz="2000" b="1" baseline="0" dirty="0" smtClean="0"/>
                        <a:t> professionnelle </a:t>
                      </a:r>
                      <a:r>
                        <a:rPr lang="fr-FR" sz="2000" b="0" baseline="0" dirty="0" smtClean="0"/>
                        <a:t>(cuisine, gestion et sciences appliquées)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Thème 12.1 : la communication</a:t>
                      </a:r>
                      <a:r>
                        <a:rPr lang="fr-FR" i="1" baseline="0" dirty="0" smtClean="0"/>
                        <a:t> professionnelle</a:t>
                      </a:r>
                    </a:p>
                    <a:p>
                      <a:r>
                        <a:rPr lang="fr-FR" i="1" baseline="0" dirty="0" smtClean="0"/>
                        <a:t>Thème 14.1 : les supports de vente</a:t>
                      </a:r>
                      <a:r>
                        <a:rPr lang="fr-FR" i="1" dirty="0" smtClean="0"/>
                        <a:t>…</a:t>
                      </a:r>
                      <a:endParaRPr lang="fr-F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67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30319"/>
          </a:xfrm>
        </p:spPr>
        <p:txBody>
          <a:bodyPr/>
          <a:lstStyle/>
          <a:p>
            <a:r>
              <a:rPr lang="fr-FR" dirty="0" smtClean="0"/>
              <a:t>Les compétences évaluées à l’examen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194854"/>
              </p:ext>
            </p:extLst>
          </p:nvPr>
        </p:nvGraphicFramePr>
        <p:xfrm>
          <a:off x="323528" y="1412776"/>
          <a:ext cx="8424936" cy="482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392488"/>
                <a:gridCol w="2016224"/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EPREUVES</a:t>
                      </a:r>
                      <a:endParaRPr lang="fr-FR" dirty="0"/>
                    </a:p>
                  </a:txBody>
                  <a:tcPr anchor="ctr"/>
                </a:tc>
              </a:tr>
              <a:tr h="738974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</a:t>
                      </a:r>
                      <a:r>
                        <a:rPr lang="fr-FR" baseline="0" dirty="0" smtClean="0"/>
                        <a:t> 1 : </a:t>
                      </a:r>
                      <a:r>
                        <a:rPr lang="fr-FR" b="1" baseline="0" dirty="0" smtClean="0"/>
                        <a:t>Organisation des prestations en HCR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fr-FR" baseline="0" dirty="0" smtClean="0"/>
                        <a:t>1. Réceptionner, contrôler et stocker les marchandises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des prestations en HCR</a:t>
                      </a:r>
                    </a:p>
                  </a:txBody>
                  <a:tcPr anchor="ctr"/>
                </a:tc>
              </a:tr>
              <a:tr h="79208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Collecter</a:t>
                      </a:r>
                      <a:r>
                        <a:rPr lang="fr-FR" baseline="0" dirty="0" smtClean="0"/>
                        <a:t> l’ensemble des informations et ordonnancer ses activités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 2 :  </a:t>
                      </a:r>
                      <a:r>
                        <a:rPr lang="fr-FR" b="1" dirty="0" smtClean="0"/>
                        <a:t>Accueil, commercialisation</a:t>
                      </a:r>
                      <a:r>
                        <a:rPr lang="fr-FR" b="1" baseline="0" dirty="0" smtClean="0"/>
                        <a:t> et services en HCR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Accueillir, prendre en charge, renseigner le client et contribuer à la vente des prestations</a:t>
                      </a:r>
                      <a:endParaRPr lang="fr-F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Accueil, commercialisation et services en HCR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 Mettre</a:t>
                      </a:r>
                      <a:r>
                        <a:rPr lang="fr-FR" baseline="0" dirty="0" smtClean="0"/>
                        <a:t> en œuvre les techniques de mise en place et de préparation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Mettre en</a:t>
                      </a:r>
                      <a:r>
                        <a:rPr lang="fr-FR" baseline="0" dirty="0" smtClean="0"/>
                        <a:t> œuvre les techniques professionnelles, assurer la prestation et son suivi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7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CAP H.C.R.  </a:t>
            </a:r>
            <a:r>
              <a:rPr lang="fr-FR" dirty="0" smtClean="0"/>
              <a:t>- 1</a:t>
            </a:r>
            <a:r>
              <a:rPr lang="fr-FR" baseline="30000" dirty="0" smtClean="0"/>
              <a:t>ère</a:t>
            </a:r>
            <a:r>
              <a:rPr lang="fr-FR" dirty="0" smtClean="0"/>
              <a:t> session d’examen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2019</a:t>
            </a:r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7032"/>
            <a:ext cx="8229600" cy="1007368"/>
          </a:xfrm>
        </p:spPr>
        <p:txBody>
          <a:bodyPr/>
          <a:lstStyle/>
          <a:p>
            <a:pPr eaLnBrk="1" hangingPunct="1"/>
            <a:r>
              <a:rPr lang="fr-FR" sz="6000" dirty="0" smtClean="0"/>
              <a:t>Les épreuves </a:t>
            </a:r>
            <a:r>
              <a:rPr lang="fr-FR" sz="6000" dirty="0" smtClean="0"/>
              <a:t>d’examen</a:t>
            </a:r>
          </a:p>
          <a:p>
            <a:pPr eaLnBrk="1" hangingPunct="1"/>
            <a:endParaRPr lang="fr-FR" sz="6000" dirty="0"/>
          </a:p>
          <a:p>
            <a:pPr eaLnBrk="1" hangingPunct="1"/>
            <a:r>
              <a:rPr lang="fr-FR" sz="6000" dirty="0" smtClean="0"/>
              <a:t>ponctuelles</a:t>
            </a:r>
            <a:endParaRPr lang="fr-FR" sz="6000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3212976"/>
            <a:ext cx="83529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55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968"/>
          </a:xfrm>
        </p:spPr>
        <p:txBody>
          <a:bodyPr/>
          <a:lstStyle/>
          <a:p>
            <a:r>
              <a:rPr lang="fr-FR" dirty="0" smtClean="0"/>
              <a:t>La certification CAP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9297"/>
              </p:ext>
            </p:extLst>
          </p:nvPr>
        </p:nvGraphicFramePr>
        <p:xfrm>
          <a:off x="395536" y="1124744"/>
          <a:ext cx="8317848" cy="519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936104"/>
                <a:gridCol w="1512168"/>
                <a:gridCol w="2114816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Coef</a:t>
                      </a:r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Scolaires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Apprentis 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(CFA Habilités)</a:t>
                      </a:r>
                      <a:endParaRPr lang="fr-FR" sz="1200" b="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Individuels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Autres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2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des prestations en HCR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 écrit 2h</a:t>
                      </a:r>
                      <a:endParaRPr lang="fr-FR" dirty="0"/>
                    </a:p>
                  </a:txBody>
                  <a:tcPr anchor="ctr"/>
                </a:tc>
              </a:tr>
              <a:tr h="709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Accueil, commercialisation et services en HCR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 </a:t>
                      </a:r>
                      <a:r>
                        <a:rPr lang="fr-FR" sz="1200" dirty="0" smtClean="0"/>
                        <a:t>(dont 1 PSE)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 pratique et oral 6h </a:t>
                      </a:r>
                      <a:r>
                        <a:rPr lang="fr-FR" sz="1200" dirty="0" smtClean="0"/>
                        <a:t>(Dont 1h PSE)</a:t>
                      </a:r>
                    </a:p>
                  </a:txBody>
                  <a:tcPr anchor="ctr"/>
                </a:tc>
              </a:tr>
              <a:tr h="24417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3933">
                <a:tc>
                  <a:txBody>
                    <a:bodyPr/>
                    <a:lstStyle/>
                    <a:p>
                      <a:pPr marL="449263" marR="0" lvl="0" indent="-449263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EG1 Français – Histoire géographie – Éducation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écrit et oral, 2h15</a:t>
                      </a:r>
                      <a:endParaRPr lang="fr-FR" dirty="0"/>
                    </a:p>
                  </a:txBody>
                  <a:tcPr anchor="ctr"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EG2 Mathématiques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 écrit 2h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EG3 Education physique et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EG4 Langue vivante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oral 20 min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336550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4D6D8E-D439-4BC6-B83E-91438A66B73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85799"/>
            <a:ext cx="8435280" cy="1087017"/>
          </a:xfrm>
        </p:spPr>
        <p:txBody>
          <a:bodyPr/>
          <a:lstStyle/>
          <a:p>
            <a:r>
              <a:rPr lang="fr-FR" dirty="0" smtClean="0"/>
              <a:t>EP1 </a:t>
            </a:r>
            <a:r>
              <a:rPr lang="fr-FR" dirty="0"/>
              <a:t>Organisation </a:t>
            </a:r>
            <a:r>
              <a:rPr lang="fr-FR" dirty="0" smtClean="0"/>
              <a:t>des prestations en HCR PONCTUEL</a:t>
            </a: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18647"/>
          </a:xfrm>
        </p:spPr>
        <p:txBody>
          <a:bodyPr/>
          <a:lstStyle/>
          <a:p>
            <a:pPr marL="0" indent="0">
              <a:buNone/>
            </a:pPr>
            <a:r>
              <a:rPr lang="fr-FR" sz="3600" b="1" dirty="0" smtClean="0"/>
              <a:t>ETUDE DE CAS  écrite</a:t>
            </a:r>
          </a:p>
          <a:p>
            <a:pPr marL="0" indent="0">
              <a:buNone/>
            </a:pPr>
            <a:endParaRPr lang="fr-FR" sz="3600" b="1" dirty="0" smtClean="0"/>
          </a:p>
          <a:p>
            <a:pPr marL="0" indent="0">
              <a:buNone/>
            </a:pPr>
            <a:r>
              <a:rPr lang="fr-FR" dirty="0" smtClean="0"/>
              <a:t>mobilisant les 3 enseignements de culture </a:t>
            </a:r>
            <a:r>
              <a:rPr lang="fr-FR" dirty="0" smtClean="0"/>
              <a:t>professionnelle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Technologie service et commercialisation</a:t>
            </a:r>
          </a:p>
          <a:p>
            <a:pPr marL="0" indent="0">
              <a:buNone/>
            </a:pPr>
            <a:r>
              <a:rPr lang="fr-FR" dirty="0" smtClean="0"/>
              <a:t>Sciences appliquées</a:t>
            </a:r>
          </a:p>
          <a:p>
            <a:pPr marL="0" indent="0">
              <a:buNone/>
            </a:pPr>
            <a:r>
              <a:rPr lang="fr-FR" dirty="0" smtClean="0"/>
              <a:t>Gestion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44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54465"/>
            <a:ext cx="8791128" cy="1030319"/>
          </a:xfrm>
        </p:spPr>
        <p:txBody>
          <a:bodyPr/>
          <a:lstStyle/>
          <a:p>
            <a:r>
              <a:rPr lang="fr-FR" dirty="0" smtClean="0"/>
              <a:t>EP2 </a:t>
            </a:r>
            <a:r>
              <a:rPr lang="fr-FR" sz="3200" dirty="0"/>
              <a:t>Accueil, services et commercialisation en HCR </a:t>
            </a:r>
            <a:r>
              <a:rPr lang="fr-FR" sz="3200" dirty="0" smtClean="0"/>
              <a:t>	 </a:t>
            </a:r>
            <a:br>
              <a:rPr lang="fr-FR" sz="3200" dirty="0" smtClean="0"/>
            </a:br>
            <a:r>
              <a:rPr lang="fr-FR" sz="3200" dirty="0"/>
              <a:t> </a:t>
            </a:r>
            <a:r>
              <a:rPr lang="fr-FR" sz="3200" dirty="0" smtClean="0"/>
              <a:t>                                                                        </a:t>
            </a:r>
            <a:r>
              <a:rPr lang="fr-FR" dirty="0" smtClean="0"/>
              <a:t>PONCTUEL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102832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1</a:t>
            </a:r>
            <a:r>
              <a:rPr lang="fr-FR" b="1" baseline="30000" dirty="0" smtClean="0"/>
              <a:t>ère</a:t>
            </a:r>
            <a:r>
              <a:rPr lang="fr-FR" b="1" dirty="0" smtClean="0"/>
              <a:t> partie : 30 min </a:t>
            </a:r>
            <a:r>
              <a:rPr lang="fr-FR" sz="1400" dirty="0" smtClean="0"/>
              <a:t>non </a:t>
            </a:r>
            <a:r>
              <a:rPr lang="fr-FR" sz="1400" dirty="0"/>
              <a:t>évaluée </a:t>
            </a:r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Organisation du travail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19329" y="1716050"/>
            <a:ext cx="4032448" cy="115212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2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 30 min</a:t>
            </a:r>
          </a:p>
          <a:p>
            <a:pPr marL="0" indent="0">
              <a:buNone/>
            </a:pPr>
            <a:r>
              <a:rPr lang="fr-FR" dirty="0" smtClean="0"/>
              <a:t>Activité d’hôtellerie</a:t>
            </a: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3702427" y="3027108"/>
            <a:ext cx="2525757" cy="1254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4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 </a:t>
            </a:r>
            <a:r>
              <a:rPr lang="fr-FR" dirty="0" smtClean="0"/>
              <a:t>Activité de restaurant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7544" y="126876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Epreuve pratique de 5 heures</a:t>
            </a:r>
            <a:endParaRPr lang="fr-FR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460377" y="3027108"/>
            <a:ext cx="3096344" cy="1254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Font typeface="Arial Narrow" pitchFamily="34"/>
              <a:buNone/>
            </a:pPr>
            <a:r>
              <a:rPr lang="fr-FR" b="1" dirty="0" smtClean="0"/>
              <a:t>3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</a:t>
            </a:r>
          </a:p>
          <a:p>
            <a:pPr marL="0" indent="0">
              <a:buFont typeface="Arial Narrow" pitchFamily="34"/>
              <a:buNone/>
            </a:pPr>
            <a:r>
              <a:rPr lang="fr-FR" dirty="0" smtClean="0"/>
              <a:t>Activité de café-brasserie</a:t>
            </a:r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>
          <a:xfrm>
            <a:off x="6359557" y="3027108"/>
            <a:ext cx="2598440" cy="1254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5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</a:t>
            </a:r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dirty="0" smtClean="0"/>
              <a:t>Mise en place</a:t>
            </a:r>
          </a:p>
        </p:txBody>
      </p:sp>
      <p:sp>
        <p:nvSpPr>
          <p:cNvPr id="10" name="Accolade fermante 9"/>
          <p:cNvSpPr/>
          <p:nvPr/>
        </p:nvSpPr>
        <p:spPr>
          <a:xfrm rot="5400000">
            <a:off x="4124874" y="779782"/>
            <a:ext cx="462204" cy="7056784"/>
          </a:xfrm>
          <a:prstGeom prst="rightBrace">
            <a:avLst>
              <a:gd name="adj1" fmla="val 8333"/>
              <a:gd name="adj2" fmla="val 486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203848" y="45392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Durée 2 heures</a:t>
            </a:r>
            <a:endParaRPr lang="fr-FR" dirty="0"/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>
          <a:xfrm>
            <a:off x="1475656" y="5159288"/>
            <a:ext cx="5976664" cy="1006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Font typeface="Arial Narrow" pitchFamily="34"/>
              <a:buNone/>
            </a:pPr>
            <a:r>
              <a:rPr lang="fr-FR" b="1" dirty="0" smtClean="0"/>
              <a:t>6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 2 heures</a:t>
            </a:r>
          </a:p>
          <a:p>
            <a:pPr marL="0" indent="0">
              <a:buFont typeface="Arial Narrow" pitchFamily="34"/>
              <a:buNone/>
            </a:pPr>
            <a:r>
              <a:rPr lang="fr-FR" dirty="0" smtClean="0"/>
              <a:t>Accueil, commercialisation et services</a:t>
            </a:r>
          </a:p>
        </p:txBody>
      </p:sp>
    </p:spTree>
    <p:extLst>
      <p:ext uri="{BB962C8B-B14F-4D97-AF65-F5344CB8AC3E}">
        <p14:creationId xmlns:p14="http://schemas.microsoft.com/office/powerpoint/2010/main" val="886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itr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584</Words>
  <Application>Microsoft Office PowerPoint</Application>
  <PresentationFormat>Affichage à l'écran (4:3)</PresentationFormat>
  <Paragraphs>112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Titre1</vt:lpstr>
      <vt:lpstr>CAP Commercialisation et services en Hôtel-Café-Restaurant</vt:lpstr>
      <vt:lpstr>Le titulaire du CAP « commercialisation et services en Hôtel-Café-Restaurant »</vt:lpstr>
      <vt:lpstr>Référentiel des activités professionnelles et certification</vt:lpstr>
      <vt:lpstr>Présentation PowerPoint</vt:lpstr>
      <vt:lpstr>Les compétences évaluées à l’examen</vt:lpstr>
      <vt:lpstr>CAP H.C.R.  - 1ère session d’examen 2019</vt:lpstr>
      <vt:lpstr>La certification CAP</vt:lpstr>
      <vt:lpstr>EP1 Organisation des prestations en HCR PONCTUEL</vt:lpstr>
      <vt:lpstr>EP2 Accueil, services et commercialisation en HCR                                                                             PONCTUEL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 de caen</dc:creator>
  <cp:lastModifiedBy>ANNABEL DURAND</cp:lastModifiedBy>
  <cp:revision>95</cp:revision>
  <dcterms:created xsi:type="dcterms:W3CDTF">2006-12-28T15:22:10Z</dcterms:created>
  <dcterms:modified xsi:type="dcterms:W3CDTF">2017-10-27T08:10:09Z</dcterms:modified>
</cp:coreProperties>
</file>