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75" r:id="rId2"/>
    <p:sldId id="276" r:id="rId3"/>
    <p:sldId id="277" r:id="rId4"/>
    <p:sldId id="278" r:id="rId5"/>
    <p:sldId id="279" r:id="rId6"/>
    <p:sldId id="268" r:id="rId7"/>
    <p:sldId id="269" r:id="rId8"/>
    <p:sldId id="272" r:id="rId9"/>
    <p:sldId id="27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50505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'en-tête 2"/>
          <p:cNvSpPr txBox="1">
            <a:spLocks noGrp="1"/>
          </p:cNvSpPr>
          <p:nvPr>
            <p:ph type="hdr" sz="quarter"/>
          </p:nvPr>
        </p:nvSpPr>
        <p:spPr>
          <a:xfrm>
            <a:off x="-36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quarter" idx="1"/>
          </p:nvPr>
        </p:nvSpPr>
        <p:spPr>
          <a:xfrm>
            <a:off x="3885839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2"/>
          </p:nvPr>
        </p:nvSpPr>
        <p:spPr>
          <a:xfrm>
            <a:off x="-36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3"/>
          </p:nvPr>
        </p:nvSpPr>
        <p:spPr>
          <a:xfrm>
            <a:off x="3885839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965FBBFD-0B36-4430-8C48-DA70C9FBEB87}" type="slidenum">
              <a:t>‹N°›</a:t>
            </a:fld>
            <a:endParaRPr lang="fr-FR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28551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50505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'en-tête 2"/>
          <p:cNvSpPr txBox="1">
            <a:spLocks noGrp="1"/>
          </p:cNvSpPr>
          <p:nvPr>
            <p:ph type="hdr" sz="quarter"/>
          </p:nvPr>
        </p:nvSpPr>
        <p:spPr>
          <a:xfrm>
            <a:off x="-36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i="0" u="none" strike="noStrike" baseline="0">
                <a:ln>
                  <a:noFill/>
                </a:ln>
                <a:solidFill>
                  <a:srgbClr val="505050"/>
                </a:solidFill>
                <a:latin typeface="Times New Roman" pitchFamily="18"/>
                <a:ea typeface="Microsoft YaHei" pitchFamily="2"/>
                <a:cs typeface="Mangal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idx="1"/>
          </p:nvPr>
        </p:nvSpPr>
        <p:spPr>
          <a:xfrm>
            <a:off x="3885839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i="0" u="none" strike="noStrike" baseline="0">
                <a:ln>
                  <a:noFill/>
                </a:ln>
                <a:solidFill>
                  <a:srgbClr val="505050"/>
                </a:solidFill>
                <a:latin typeface="Times New Roman" pitchFamily="18"/>
                <a:ea typeface="Microsoft YaHei" pitchFamily="2"/>
                <a:cs typeface="Mangal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'image des diapositives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440"/>
            <a:ext cx="4572000" cy="34290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6" name="Espace réservé des commentaires 5"/>
          <p:cNvSpPr txBox="1">
            <a:spLocks noGrp="1"/>
          </p:cNvSpPr>
          <p:nvPr>
            <p:ph type="body" sz="quarter" idx="3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fr-FR"/>
          </a:p>
        </p:txBody>
      </p:sp>
      <p:sp>
        <p:nvSpPr>
          <p:cNvPr id="7" name="Espace réservé du pied de page 6"/>
          <p:cNvSpPr txBox="1">
            <a:spLocks noGrp="1"/>
          </p:cNvSpPr>
          <p:nvPr>
            <p:ph type="ftr" sz="quarter" idx="4"/>
          </p:nvPr>
        </p:nvSpPr>
        <p:spPr>
          <a:xfrm>
            <a:off x="-36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i="0" u="none" strike="noStrike" baseline="0">
                <a:ln>
                  <a:noFill/>
                </a:ln>
                <a:solidFill>
                  <a:srgbClr val="505050"/>
                </a:solidFill>
                <a:latin typeface="Times New Roman" pitchFamily="18"/>
                <a:ea typeface="Microsoft YaHei" pitchFamily="2"/>
                <a:cs typeface="Mangal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8" name="Espace réservé du numéro de diapositive 7"/>
          <p:cNvSpPr txBox="1">
            <a:spLocks noGrp="1"/>
          </p:cNvSpPr>
          <p:nvPr>
            <p:ph type="sldNum" sz="quarter" idx="5"/>
          </p:nvPr>
        </p:nvSpPr>
        <p:spPr>
          <a:xfrm>
            <a:off x="3885839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i="0" u="none" strike="noStrike" baseline="0">
                <a:ln>
                  <a:noFill/>
                </a:ln>
                <a:solidFill>
                  <a:srgbClr val="505050"/>
                </a:solidFill>
                <a:latin typeface="Times New Roman" pitchFamily="18"/>
                <a:ea typeface="Microsoft YaHei" pitchFamily="2"/>
                <a:cs typeface="Mangal" pitchFamily="2"/>
              </a:defRPr>
            </a:lvl1pPr>
          </a:lstStyle>
          <a:p>
            <a:pPr lvl="0"/>
            <a:fld id="{CD54DD43-CA4A-45D8-8EFF-FD42AE8486F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279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fr-FR" sz="1200" b="0" i="0" u="none" strike="noStrike" baseline="0">
        <a:ln>
          <a:noFill/>
        </a:ln>
        <a:solidFill>
          <a:srgbClr val="000000"/>
        </a:solidFill>
        <a:latin typeface="Times New Roman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886D9B-06C8-4BA2-BDCC-7EEE5B756EFD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886D9B-06C8-4BA2-BDCC-7EEE5B756EFD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1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0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37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391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0519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06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55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6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109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9515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36389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457200" y="685799"/>
            <a:ext cx="8229600" cy="1030319"/>
          </a:xfrm>
          <a:prstGeom prst="rect">
            <a:avLst/>
          </a:prstGeom>
          <a:noFill/>
          <a:ln>
            <a:noFill/>
          </a:ln>
        </p:spPr>
        <p:txBody>
          <a:bodyPr vert="horz" lIns="91440" tIns="0" rIns="91440" bIns="0" anchor="ctr" anchorCtr="0" compatLnSpc="1"/>
          <a:lstStyle>
            <a:defPPr lvl="0">
              <a:buNone/>
            </a:defPPr>
            <a:lvl1pPr lvl="0">
              <a:buNone/>
            </a:lvl1pPr>
          </a:lstStyle>
          <a:p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1752119"/>
            <a:ext cx="8229600" cy="4343400"/>
          </a:xfrm>
          <a:prstGeom prst="rect">
            <a:avLst/>
          </a:prstGeom>
          <a:noFill/>
          <a:ln>
            <a:noFill/>
          </a:ln>
        </p:spPr>
        <p:txBody>
          <a:bodyPr vert="horz" lIns="91440" tIns="0" rIns="91440" bIns="0" anchor="t" anchorCtr="0" compatLnSpc="1"/>
          <a:lstStyle>
            <a:def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0">
              <a:lnSpc>
                <a:spcPts val="2599"/>
              </a:lnSpc>
              <a:spcBef>
                <a:spcPts val="598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fr-FR" sz="24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0">
              <a:lnSpc>
                <a:spcPts val="2200"/>
              </a:lnSpc>
              <a:spcBef>
                <a:spcPts val="499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fr-FR" sz="20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indent="0" algn="l" rtl="0" hangingPunct="0">
        <a:lnSpc>
          <a:spcPts val="33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fr-FR" sz="3000" b="1" i="0" u="none" strike="noStrike" kern="1200" baseline="0">
          <a:ln>
            <a:noFill/>
          </a:ln>
          <a:solidFill>
            <a:srgbClr val="006A72"/>
          </a:solidFill>
          <a:latin typeface="Arial Narrow" pitchFamily="34"/>
          <a:ea typeface="Microsoft YaHei" pitchFamily="2"/>
          <a:cs typeface="Mangal" pitchFamily="2"/>
        </a:defRPr>
      </a:lvl1pPr>
    </p:titleStyle>
    <p:bodyStyle>
      <a:lvl1pPr marL="0" marR="0" indent="0" algn="l" rtl="0" hangingPunct="0">
        <a:lnSpc>
          <a:spcPts val="2999"/>
        </a:lnSpc>
        <a:spcBef>
          <a:spcPts val="697"/>
        </a:spcBef>
        <a:spcAft>
          <a:spcPts val="0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fr-FR" sz="2800" b="0" i="0" u="none" strike="noStrike" kern="1200" baseline="0">
          <a:ln>
            <a:noFill/>
          </a:ln>
          <a:solidFill>
            <a:srgbClr val="606060"/>
          </a:solidFill>
          <a:latin typeface="Arial Narrow" pitchFamily="34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6600" dirty="0" smtClean="0"/>
              <a:t>CAP CUISINE</a:t>
            </a:r>
            <a:endParaRPr lang="fr-FR" sz="6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1"/>
                </a:solidFill>
              </a:rPr>
              <a:t>Arrêté du 17 mars 2016</a:t>
            </a:r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00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titulaire du CAP cuisine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Exerce un poste dans tous types de cuisines</a:t>
            </a:r>
          </a:p>
          <a:p>
            <a:pPr marL="457200" lvl="1" indent="0">
              <a:buNone/>
            </a:pPr>
            <a:r>
              <a:rPr lang="fr-FR" dirty="0"/>
              <a:t>	</a:t>
            </a:r>
            <a:r>
              <a:rPr lang="fr-FR" dirty="0" smtClean="0"/>
              <a:t>- </a:t>
            </a:r>
            <a:r>
              <a:rPr lang="fr-FR" sz="2800" dirty="0" smtClean="0"/>
              <a:t>restauration commerciale ou sociale -</a:t>
            </a:r>
          </a:p>
          <a:p>
            <a:endParaRPr lang="fr-FR" dirty="0"/>
          </a:p>
          <a:p>
            <a:r>
              <a:rPr lang="fr-FR" dirty="0" smtClean="0"/>
              <a:t>Contribue à la satisfaction de la clientèle</a:t>
            </a:r>
          </a:p>
          <a:p>
            <a:r>
              <a:rPr lang="fr-FR" dirty="0" smtClean="0"/>
              <a:t>Assure la production culinaire et sa distribution</a:t>
            </a:r>
          </a:p>
          <a:p>
            <a:r>
              <a:rPr lang="fr-FR" dirty="0" smtClean="0"/>
              <a:t>Respecte les procédures d’hygiène et de sécurité</a:t>
            </a:r>
          </a:p>
          <a:p>
            <a:r>
              <a:rPr lang="fr-FR" dirty="0" smtClean="0"/>
              <a:t>Contribue au bon fonctionnement de l’entreprise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048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30319"/>
          </a:xfrm>
        </p:spPr>
        <p:txBody>
          <a:bodyPr/>
          <a:lstStyle/>
          <a:p>
            <a:pPr algn="ctr"/>
            <a:r>
              <a:rPr lang="fr-FR" dirty="0" smtClean="0"/>
              <a:t>Référentiel des activités professionnelles </a:t>
            </a:r>
            <a:br>
              <a:rPr lang="fr-FR" dirty="0" smtClean="0"/>
            </a:br>
            <a:r>
              <a:rPr lang="fr-FR" dirty="0" smtClean="0"/>
              <a:t>et certification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494864"/>
              </p:ext>
            </p:extLst>
          </p:nvPr>
        </p:nvGraphicFramePr>
        <p:xfrm>
          <a:off x="107504" y="1484784"/>
          <a:ext cx="8856985" cy="5296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074"/>
                <a:gridCol w="3097478"/>
                <a:gridCol w="3888433"/>
              </a:tblGrid>
              <a:tr h="41315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PÔLES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ACTIVITÉS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COMPÉTENCES</a:t>
                      </a:r>
                      <a:endParaRPr lang="fr-FR" dirty="0"/>
                    </a:p>
                  </a:txBody>
                  <a:tcPr anchor="ctr"/>
                </a:tc>
              </a:tr>
              <a:tr h="1024360">
                <a:tc row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Pôle</a:t>
                      </a:r>
                      <a:r>
                        <a:rPr lang="fr-FR" baseline="0" dirty="0" smtClean="0"/>
                        <a:t> 1 : </a:t>
                      </a:r>
                      <a:r>
                        <a:rPr lang="fr-FR" b="1" baseline="0" dirty="0" smtClean="0"/>
                        <a:t>Organisation de la production de cuisine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1. Participer</a:t>
                      </a:r>
                      <a:r>
                        <a:rPr lang="fr-FR" baseline="0" dirty="0" smtClean="0"/>
                        <a:t> aux opérations d’approvisionnement et de stockage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fr-FR" baseline="0" dirty="0" smtClean="0"/>
                        <a:t>1. Réceptionner, contrôler et stocker les marchandises</a:t>
                      </a:r>
                    </a:p>
                  </a:txBody>
                  <a:tcPr anchor="ctr"/>
                </a:tc>
              </a:tr>
              <a:tr h="102436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2. Contribuer</a:t>
                      </a:r>
                      <a:r>
                        <a:rPr lang="fr-FR" baseline="0" dirty="0" smtClean="0"/>
                        <a:t> à l’organisation d’une production culinaire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2. Collecter</a:t>
                      </a:r>
                      <a:r>
                        <a:rPr lang="fr-FR" baseline="0" dirty="0" smtClean="0"/>
                        <a:t> l’ensemble des informations et organiser sa production culinaire</a:t>
                      </a:r>
                      <a:endParaRPr lang="fr-FR" dirty="0"/>
                    </a:p>
                  </a:txBody>
                  <a:tcPr anchor="ctr"/>
                </a:tc>
              </a:tr>
              <a:tr h="413154">
                <a:tc rowSpan="4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Pôle 2 :  </a:t>
                      </a:r>
                      <a:r>
                        <a:rPr lang="fr-FR" b="1" dirty="0" smtClean="0"/>
                        <a:t>Préparation et distribution</a:t>
                      </a:r>
                      <a:r>
                        <a:rPr lang="fr-FR" b="1" baseline="0" dirty="0" smtClean="0"/>
                        <a:t> de la production de cuisine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3. Organiser le poste de travail 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3. Préparer, organiser et maintenir en état son poste de travail</a:t>
                      </a:r>
                      <a:endParaRPr lang="fr-FR" dirty="0"/>
                    </a:p>
                  </a:txBody>
                  <a:tcPr anchor="ctr"/>
                </a:tc>
              </a:tr>
              <a:tr h="413154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4.</a:t>
                      </a:r>
                      <a:r>
                        <a:rPr lang="fr-FR" baseline="0" dirty="0" smtClean="0"/>
                        <a:t> Mettre en œuvre les techniques de base et cuisiner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4. Maîtriser les technique culinaires de base et réaliser une production</a:t>
                      </a:r>
                      <a:endParaRPr lang="fr-FR" dirty="0"/>
                    </a:p>
                  </a:txBody>
                  <a:tcPr anchor="ctr"/>
                </a:tc>
              </a:tr>
              <a:tr h="413154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5. Contrôler, dresser et envoyer la production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5. Analyser, contrôler la qualité de sa production,</a:t>
                      </a:r>
                      <a:r>
                        <a:rPr lang="fr-FR" baseline="0" dirty="0" smtClean="0"/>
                        <a:t> dresser et participer à la distribution</a:t>
                      </a:r>
                      <a:endParaRPr lang="fr-FR" dirty="0"/>
                    </a:p>
                  </a:txBody>
                  <a:tcPr anchor="ctr"/>
                </a:tc>
              </a:tr>
              <a:tr h="413154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6. Communiquer dans un contexte professionnel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6. Communiquer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392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160266"/>
              </p:ext>
            </p:extLst>
          </p:nvPr>
        </p:nvGraphicFramePr>
        <p:xfrm>
          <a:off x="899592" y="1268760"/>
          <a:ext cx="7200800" cy="442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3600400"/>
              </a:tblGrid>
              <a:tr h="868479">
                <a:tc gridSpan="2">
                  <a:txBody>
                    <a:bodyPr/>
                    <a:lstStyle/>
                    <a:p>
                      <a:r>
                        <a:rPr lang="fr-FR" sz="2800" dirty="0" smtClean="0"/>
                        <a:t>Pour chaque compétence …</a:t>
                      </a:r>
                      <a:endParaRPr lang="fr-F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86847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Travail demandé</a:t>
                      </a:r>
                      <a:endParaRPr lang="fr-F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i="1" dirty="0" smtClean="0"/>
                        <a:t>Exemple :</a:t>
                      </a:r>
                    </a:p>
                    <a:p>
                      <a:r>
                        <a:rPr lang="fr-FR" i="1" dirty="0" smtClean="0"/>
                        <a:t>Stocker les marchandises</a:t>
                      </a:r>
                      <a:endParaRPr lang="fr-FR" i="1" dirty="0"/>
                    </a:p>
                  </a:txBody>
                  <a:tcPr anchor="ctr"/>
                </a:tc>
              </a:tr>
              <a:tr h="86847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Indicateurs</a:t>
                      </a:r>
                      <a:r>
                        <a:rPr lang="fr-FR" sz="2000" b="1" baseline="0" dirty="0" smtClean="0"/>
                        <a:t> de performance</a:t>
                      </a:r>
                      <a:endParaRPr lang="fr-F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i="1" dirty="0" smtClean="0"/>
                        <a:t>Respect des règles d’hygiène et de sécurité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i="1" dirty="0" smtClean="0"/>
                        <a:t>Alerte</a:t>
                      </a:r>
                      <a:r>
                        <a:rPr lang="fr-FR" i="1" baseline="0" dirty="0" smtClean="0"/>
                        <a:t> sur les risques de rupture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i="1" baseline="0" dirty="0" smtClean="0"/>
                        <a:t>Conformité du tri des emballages</a:t>
                      </a:r>
                      <a:endParaRPr lang="fr-FR" i="1" dirty="0"/>
                    </a:p>
                  </a:txBody>
                  <a:tcPr anchor="ctr"/>
                </a:tc>
              </a:tr>
              <a:tr h="1499018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Savoirs associés ou culture</a:t>
                      </a:r>
                      <a:r>
                        <a:rPr lang="fr-FR" sz="2000" b="1" baseline="0" dirty="0" smtClean="0"/>
                        <a:t> professionnelle </a:t>
                      </a:r>
                      <a:r>
                        <a:rPr lang="fr-FR" sz="2000" b="0" baseline="0" dirty="0" smtClean="0"/>
                        <a:t>(cuisine, gestion et sciences appliquées)</a:t>
                      </a:r>
                      <a:endParaRPr lang="fr-F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i="1" dirty="0" smtClean="0"/>
                        <a:t>Thème 3 : les mesures d’hygiène et de sécurité</a:t>
                      </a:r>
                    </a:p>
                    <a:p>
                      <a:r>
                        <a:rPr lang="fr-FR" i="1" dirty="0" smtClean="0"/>
                        <a:t>Thème 4.2 : Le tri sélectif…</a:t>
                      </a:r>
                      <a:endParaRPr lang="fr-FR" i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67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30319"/>
          </a:xfrm>
        </p:spPr>
        <p:txBody>
          <a:bodyPr/>
          <a:lstStyle/>
          <a:p>
            <a:r>
              <a:rPr lang="fr-FR" dirty="0" smtClean="0"/>
              <a:t>Les compétences évaluées à l’examen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9820484"/>
              </p:ext>
            </p:extLst>
          </p:nvPr>
        </p:nvGraphicFramePr>
        <p:xfrm>
          <a:off x="323528" y="1412776"/>
          <a:ext cx="8424936" cy="4795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4752528"/>
                <a:gridCol w="1656184"/>
              </a:tblGrid>
              <a:tr h="41315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PÔLES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COMPÉTENCES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EPREUVES</a:t>
                      </a:r>
                      <a:endParaRPr lang="fr-FR" dirty="0"/>
                    </a:p>
                  </a:txBody>
                  <a:tcPr anchor="ctr"/>
                </a:tc>
              </a:tr>
              <a:tr h="1024360">
                <a:tc row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Pôle</a:t>
                      </a:r>
                      <a:r>
                        <a:rPr lang="fr-FR" baseline="0" dirty="0" smtClean="0"/>
                        <a:t> 1 : </a:t>
                      </a:r>
                      <a:r>
                        <a:rPr lang="fr-FR" b="1" baseline="0" dirty="0" smtClean="0"/>
                        <a:t>Organisation de la production de cuisine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fr-FR" baseline="0" dirty="0" smtClean="0"/>
                        <a:t>1. Réceptionner, contrôler et stocker les marchandises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EP1 Organisation de la production cuisine</a:t>
                      </a:r>
                      <a:endParaRPr lang="fr-FR" sz="1800" dirty="0" smtClean="0"/>
                    </a:p>
                    <a:p>
                      <a:pPr marL="0" indent="0" algn="ctr">
                        <a:buNone/>
                      </a:pPr>
                      <a:endParaRPr lang="fr-FR" baseline="0" dirty="0" smtClean="0"/>
                    </a:p>
                  </a:txBody>
                  <a:tcPr anchor="ctr"/>
                </a:tc>
              </a:tr>
              <a:tr h="102436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2. Collecter</a:t>
                      </a:r>
                      <a:r>
                        <a:rPr lang="fr-FR" baseline="0" dirty="0" smtClean="0"/>
                        <a:t> l’ensemble des informations et organiser sa production culinaire</a:t>
                      </a:r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fr-FR" dirty="0"/>
                    </a:p>
                  </a:txBody>
                  <a:tcPr anchor="ctr"/>
                </a:tc>
              </a:tr>
              <a:tr h="413154">
                <a:tc rowSpan="4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Pôle 2 :  </a:t>
                      </a:r>
                      <a:r>
                        <a:rPr lang="fr-FR" b="1" dirty="0" smtClean="0"/>
                        <a:t>Préparation et distribution</a:t>
                      </a:r>
                      <a:r>
                        <a:rPr lang="fr-FR" b="1" baseline="0" dirty="0" smtClean="0"/>
                        <a:t> de la production de cuisine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3. Préparer, organiser et maintenir en état son poste de travail</a:t>
                      </a:r>
                      <a:endParaRPr lang="fr-FR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EP2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Réalisation de la production cuisine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413154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4. Maîtriser les technique culinaires de base et réaliser une production</a:t>
                      </a:r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fr-FR" dirty="0"/>
                    </a:p>
                  </a:txBody>
                  <a:tcPr anchor="ctr"/>
                </a:tc>
              </a:tr>
              <a:tr h="413154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5. Analyser, contrôler la qualité de sa production,</a:t>
                      </a:r>
                      <a:r>
                        <a:rPr lang="fr-FR" baseline="0" dirty="0" smtClean="0"/>
                        <a:t> dresser et participer à la distribution</a:t>
                      </a:r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fr-FR" dirty="0"/>
                    </a:p>
                  </a:txBody>
                  <a:tcPr anchor="ctr"/>
                </a:tc>
              </a:tr>
              <a:tr h="413154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6. Communiquer</a:t>
                      </a:r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78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z="4800" dirty="0" smtClean="0"/>
              <a:t>CAP Cuisine  </a:t>
            </a:r>
            <a:r>
              <a:rPr lang="fr-FR" dirty="0" smtClean="0"/>
              <a:t>- 1</a:t>
            </a:r>
            <a:r>
              <a:rPr lang="fr-FR" baseline="30000" dirty="0" smtClean="0"/>
              <a:t>ère</a:t>
            </a:r>
            <a:r>
              <a:rPr lang="fr-FR" dirty="0" smtClean="0"/>
              <a:t> session d’examen 2018</a:t>
            </a:r>
            <a:br>
              <a:rPr lang="fr-FR" dirty="0" smtClean="0"/>
            </a:br>
            <a:endParaRPr lang="fr-FR" dirty="0" smtClean="0"/>
          </a:p>
        </p:txBody>
      </p:sp>
      <p:sp>
        <p:nvSpPr>
          <p:cNvPr id="15362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717032"/>
            <a:ext cx="8229600" cy="1007368"/>
          </a:xfrm>
        </p:spPr>
        <p:txBody>
          <a:bodyPr/>
          <a:lstStyle/>
          <a:p>
            <a:pPr eaLnBrk="1" hangingPunct="1"/>
            <a:r>
              <a:rPr lang="fr-FR" sz="6000" dirty="0" smtClean="0"/>
              <a:t>Les épreuves </a:t>
            </a:r>
            <a:r>
              <a:rPr lang="fr-FR" sz="6000" dirty="0" smtClean="0"/>
              <a:t>d’examen</a:t>
            </a:r>
          </a:p>
          <a:p>
            <a:pPr eaLnBrk="1" hangingPunct="1"/>
            <a:endParaRPr lang="fr-FR" sz="6000" dirty="0"/>
          </a:p>
          <a:p>
            <a:pPr eaLnBrk="1" hangingPunct="1"/>
            <a:r>
              <a:rPr lang="fr-FR" sz="6000" dirty="0" smtClean="0"/>
              <a:t>ponctuelles</a:t>
            </a:r>
            <a:endParaRPr lang="fr-FR" sz="6000" dirty="0" smtClean="0"/>
          </a:p>
        </p:txBody>
      </p:sp>
      <p:cxnSp>
        <p:nvCxnSpPr>
          <p:cNvPr id="5" name="Connecteur droit 4"/>
          <p:cNvCxnSpPr/>
          <p:nvPr/>
        </p:nvCxnSpPr>
        <p:spPr>
          <a:xfrm>
            <a:off x="323528" y="3212976"/>
            <a:ext cx="835292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55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54968"/>
          </a:xfrm>
        </p:spPr>
        <p:txBody>
          <a:bodyPr/>
          <a:lstStyle/>
          <a:p>
            <a:r>
              <a:rPr lang="fr-FR" dirty="0" smtClean="0"/>
              <a:t>La certification CAP</a:t>
            </a:r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750234"/>
              </p:ext>
            </p:extLst>
          </p:nvPr>
        </p:nvGraphicFramePr>
        <p:xfrm>
          <a:off x="395536" y="1124744"/>
          <a:ext cx="8317848" cy="5195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4760"/>
                <a:gridCol w="936104"/>
                <a:gridCol w="1512168"/>
                <a:gridCol w="2114816"/>
              </a:tblGrid>
              <a:tr h="8640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0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B3071B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Coef</a:t>
                      </a:r>
                      <a:r>
                        <a:rPr lang="fr-FR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.</a:t>
                      </a:r>
                      <a:endParaRPr lang="fr-FR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Scolaires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Apprentis 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(CFA Habilités)</a:t>
                      </a:r>
                      <a:endParaRPr lang="fr-FR" sz="1200" b="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Individuels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Autres</a:t>
                      </a:r>
                      <a:endParaRPr lang="fr-FR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023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EP1 Organisation de la production cuisine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CCF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Ponctuel écrit 2h</a:t>
                      </a:r>
                      <a:endParaRPr lang="fr-FR" dirty="0"/>
                    </a:p>
                  </a:txBody>
                  <a:tcPr anchor="ctr"/>
                </a:tc>
              </a:tr>
              <a:tr h="7098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EP2 Réalisation de la production cuisine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 </a:t>
                      </a:r>
                      <a:r>
                        <a:rPr lang="fr-FR" sz="1200" dirty="0" smtClean="0"/>
                        <a:t>(dont 1 PSE)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CCF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Ponctuel pratique et oral 6h </a:t>
                      </a:r>
                      <a:r>
                        <a:rPr lang="fr-FR" sz="1200" dirty="0" smtClean="0"/>
                        <a:t>(Dont 1h PSE)</a:t>
                      </a:r>
                    </a:p>
                  </a:txBody>
                  <a:tcPr anchor="ctr"/>
                </a:tc>
              </a:tr>
              <a:tr h="244179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B3071B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63933">
                <a:tc>
                  <a:txBody>
                    <a:bodyPr/>
                    <a:lstStyle/>
                    <a:p>
                      <a:pPr marL="449263" marR="0" lvl="0" indent="-449263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EG1 Français – Histoire géographie – Éducation civique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CCF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Ponctuel,</a:t>
                      </a:r>
                      <a:r>
                        <a:rPr lang="fr-FR" baseline="0" dirty="0" smtClean="0"/>
                        <a:t> écrit et oral, 2h15</a:t>
                      </a:r>
                      <a:endParaRPr lang="fr-FR" dirty="0"/>
                    </a:p>
                  </a:txBody>
                  <a:tcPr anchor="ctr"/>
                </a:tc>
              </a:tr>
              <a:tr h="5406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EG2 Mathématiques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CCF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Ponctuel, écrit 2h</a:t>
                      </a:r>
                      <a:endParaRPr lang="fr-FR" dirty="0"/>
                    </a:p>
                  </a:txBody>
                  <a:tcPr/>
                </a:tc>
              </a:tr>
              <a:tr h="5406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EG3 Education physique et sportive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CCF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Ponctuel</a:t>
                      </a:r>
                      <a:endParaRPr lang="fr-FR" dirty="0"/>
                    </a:p>
                  </a:txBody>
                  <a:tcPr/>
                </a:tc>
              </a:tr>
              <a:tr h="5406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EG4 Langue vivante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CCF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Ponctuel,</a:t>
                      </a:r>
                      <a:r>
                        <a:rPr lang="fr-FR" baseline="0" dirty="0" smtClean="0"/>
                        <a:t> oral 20 min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336550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24D6D8E-D439-4BC6-B83E-91438A66B736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81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685799"/>
            <a:ext cx="8435280" cy="1087017"/>
          </a:xfrm>
        </p:spPr>
        <p:txBody>
          <a:bodyPr/>
          <a:lstStyle/>
          <a:p>
            <a:r>
              <a:rPr lang="fr-FR" dirty="0" smtClean="0"/>
              <a:t>EP1 </a:t>
            </a:r>
            <a:r>
              <a:rPr lang="fr-FR" dirty="0"/>
              <a:t>Organisation de la production </a:t>
            </a:r>
            <a:r>
              <a:rPr lang="fr-FR" dirty="0" smtClean="0"/>
              <a:t>cuisine PONCTUEL</a:t>
            </a:r>
            <a:endParaRPr lang="fr-FR" sz="1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1"/>
            <a:ext cx="8229600" cy="3818647"/>
          </a:xfrm>
        </p:spPr>
        <p:txBody>
          <a:bodyPr/>
          <a:lstStyle/>
          <a:p>
            <a:pPr marL="0" indent="0">
              <a:buNone/>
            </a:pPr>
            <a:r>
              <a:rPr lang="fr-FR" sz="3600" b="1" dirty="0" smtClean="0"/>
              <a:t>ETUDE DE CAS  écrite</a:t>
            </a:r>
          </a:p>
          <a:p>
            <a:pPr marL="0" indent="0">
              <a:buNone/>
            </a:pPr>
            <a:endParaRPr lang="fr-FR" sz="3600" b="1" dirty="0" smtClean="0"/>
          </a:p>
          <a:p>
            <a:pPr marL="0" indent="0">
              <a:buNone/>
            </a:pPr>
            <a:r>
              <a:rPr lang="fr-FR" dirty="0" smtClean="0"/>
              <a:t>mobilisant les 3 enseignements de culture </a:t>
            </a:r>
            <a:r>
              <a:rPr lang="fr-FR" dirty="0" smtClean="0"/>
              <a:t>professionnelle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Technologie cuisine</a:t>
            </a:r>
          </a:p>
          <a:p>
            <a:pPr marL="0" indent="0">
              <a:buNone/>
            </a:pPr>
            <a:r>
              <a:rPr lang="fr-FR" dirty="0" smtClean="0"/>
              <a:t>Sciences appliquées</a:t>
            </a:r>
          </a:p>
          <a:p>
            <a:pPr marL="0" indent="0">
              <a:buNone/>
            </a:pPr>
            <a:r>
              <a:rPr lang="fr-FR" dirty="0" smtClean="0"/>
              <a:t>Gestion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444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54465"/>
            <a:ext cx="8791128" cy="1030319"/>
          </a:xfrm>
        </p:spPr>
        <p:txBody>
          <a:bodyPr/>
          <a:lstStyle/>
          <a:p>
            <a:r>
              <a:rPr lang="fr-FR" dirty="0" smtClean="0"/>
              <a:t>EP2 </a:t>
            </a:r>
            <a:r>
              <a:rPr lang="fr-FR" dirty="0"/>
              <a:t>Réalisation de la production de cuisine </a:t>
            </a:r>
            <a:r>
              <a:rPr lang="fr-FR" dirty="0" smtClean="0"/>
              <a:t>– PONCTUEL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131636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fr-FR" b="1" dirty="0" smtClean="0"/>
              <a:t>1</a:t>
            </a:r>
            <a:r>
              <a:rPr lang="fr-FR" b="1" baseline="30000" dirty="0" smtClean="0"/>
              <a:t>ère</a:t>
            </a:r>
            <a:r>
              <a:rPr lang="fr-FR" b="1" dirty="0" smtClean="0"/>
              <a:t> partie : 20 min </a:t>
            </a:r>
            <a:r>
              <a:rPr lang="fr-FR" sz="1400" dirty="0" smtClean="0"/>
              <a:t>non </a:t>
            </a:r>
            <a:r>
              <a:rPr lang="fr-FR" sz="1400" dirty="0"/>
              <a:t>évaluée </a:t>
            </a:r>
            <a:endParaRPr lang="fr-FR" sz="1400" dirty="0" smtClean="0"/>
          </a:p>
          <a:p>
            <a:pPr marL="0" indent="0">
              <a:buNone/>
            </a:pPr>
            <a:r>
              <a:rPr lang="fr-FR" dirty="0" smtClean="0"/>
              <a:t>-planifie son travail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7544" y="3212976"/>
            <a:ext cx="4032448" cy="297524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fr-FR" b="1" dirty="0" smtClean="0"/>
              <a:t>2</a:t>
            </a:r>
            <a:r>
              <a:rPr lang="fr-FR" b="1" baseline="30000" dirty="0" smtClean="0"/>
              <a:t>ème</a:t>
            </a:r>
            <a:r>
              <a:rPr lang="fr-FR" b="1" dirty="0" smtClean="0"/>
              <a:t> partie : 10 min</a:t>
            </a:r>
          </a:p>
          <a:p>
            <a:pPr marL="0" indent="0">
              <a:buNone/>
            </a:pPr>
            <a:r>
              <a:rPr lang="fr-FR" dirty="0" smtClean="0"/>
              <a:t>-Contrôle les denrées à l’aide des fiches techniques</a:t>
            </a:r>
          </a:p>
          <a:p>
            <a:pPr marL="0" indent="0">
              <a:buNone/>
            </a:pPr>
            <a:r>
              <a:rPr lang="fr-FR" dirty="0" smtClean="0"/>
              <a:t>-Vérifie et met en place son poste de travail</a:t>
            </a:r>
          </a:p>
          <a:p>
            <a:pPr marL="0" indent="0">
              <a:buNone/>
            </a:pPr>
            <a:r>
              <a:rPr lang="fr-FR" dirty="0" smtClean="0"/>
              <a:t>-Sélectionne les matériels nécessaires</a:t>
            </a:r>
            <a:endParaRPr lang="fr-FR" dirty="0"/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4788024" y="1484784"/>
            <a:ext cx="4182616" cy="47525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0" rIns="91440" bIns="0" anchor="t" anchorCtr="0" compatLnSpc="1"/>
          <a:lstStyle>
            <a:def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0">
              <a:lnSpc>
                <a:spcPts val="2599"/>
              </a:lnSpc>
              <a:spcBef>
                <a:spcPts val="598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fr-FR" sz="24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0">
              <a:lnSpc>
                <a:spcPts val="2200"/>
              </a:lnSpc>
              <a:spcBef>
                <a:spcPts val="499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fr-FR" sz="20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9pPr>
          </a:lstStyle>
          <a:p>
            <a:pPr marL="0" indent="0">
              <a:buNone/>
            </a:pPr>
            <a:r>
              <a:rPr lang="fr-FR" b="1" dirty="0" smtClean="0"/>
              <a:t>3</a:t>
            </a:r>
            <a:r>
              <a:rPr lang="fr-FR" b="1" baseline="30000" dirty="0" smtClean="0"/>
              <a:t>ème</a:t>
            </a:r>
            <a:r>
              <a:rPr lang="fr-FR" b="1" dirty="0" smtClean="0"/>
              <a:t> partie : 4h30</a:t>
            </a:r>
          </a:p>
          <a:p>
            <a:pPr marL="0" indent="0">
              <a:buNone/>
            </a:pPr>
            <a:r>
              <a:rPr lang="fr-FR" u="sng" dirty="0" smtClean="0"/>
              <a:t>1</a:t>
            </a:r>
            <a:r>
              <a:rPr lang="fr-FR" u="sng" baseline="30000" dirty="0" smtClean="0"/>
              <a:t>ère</a:t>
            </a:r>
            <a:r>
              <a:rPr lang="fr-FR" u="sng" dirty="0" smtClean="0"/>
              <a:t> phase : production</a:t>
            </a:r>
            <a:r>
              <a:rPr lang="fr-FR" dirty="0" smtClean="0"/>
              <a:t> 4h20</a:t>
            </a:r>
          </a:p>
          <a:p>
            <a:pPr marL="0" indent="0">
              <a:buNone/>
            </a:pPr>
            <a:r>
              <a:rPr lang="fr-FR" dirty="0" smtClean="0"/>
              <a:t>-Confectionne les 2 recettes</a:t>
            </a:r>
          </a:p>
          <a:p>
            <a:pPr marL="0" indent="357188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600" dirty="0" smtClean="0"/>
              <a:t>Plat principal avec garniture</a:t>
            </a:r>
          </a:p>
          <a:p>
            <a:pPr marL="0" indent="357188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600" dirty="0" smtClean="0"/>
              <a:t>Entrée ou dessert</a:t>
            </a:r>
          </a:p>
          <a:p>
            <a:pPr marL="0" indent="0">
              <a:buNone/>
            </a:pPr>
            <a:r>
              <a:rPr lang="fr-FR" dirty="0" smtClean="0"/>
              <a:t>-Dresse et envoi</a:t>
            </a:r>
          </a:p>
          <a:p>
            <a:pPr marL="0" indent="0">
              <a:buNone/>
            </a:pPr>
            <a:r>
              <a:rPr lang="fr-FR" dirty="0" smtClean="0"/>
              <a:t>-Bilan simplifié de sa production</a:t>
            </a:r>
          </a:p>
          <a:p>
            <a:pPr marL="0" indent="0">
              <a:buNone/>
            </a:pPr>
            <a:r>
              <a:rPr lang="fr-FR" dirty="0" smtClean="0"/>
              <a:t>-Remet en état les locaux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fr-FR" u="sng" dirty="0" smtClean="0"/>
              <a:t>2</a:t>
            </a:r>
            <a:r>
              <a:rPr lang="fr-FR" u="sng" baseline="30000" dirty="0" smtClean="0"/>
              <a:t>ème</a:t>
            </a:r>
            <a:r>
              <a:rPr lang="fr-FR" u="sng" dirty="0" smtClean="0"/>
              <a:t> phase : Compte rendu d’activité </a:t>
            </a:r>
            <a:r>
              <a:rPr lang="fr-FR" dirty="0" smtClean="0"/>
              <a:t>10 min max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67544" y="1268760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Epreuve pratique de 5 heures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60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itr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1668</TotalTime>
  <Words>556</Words>
  <Application>Microsoft Office PowerPoint</Application>
  <PresentationFormat>Affichage à l'écran (4:3)</PresentationFormat>
  <Paragraphs>116</Paragraphs>
  <Slides>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Titre1</vt:lpstr>
      <vt:lpstr>CAP CUISINE</vt:lpstr>
      <vt:lpstr>Le titulaire du CAP cuisine</vt:lpstr>
      <vt:lpstr>Référentiel des activités professionnelles  et certification</vt:lpstr>
      <vt:lpstr>Présentation PowerPoint</vt:lpstr>
      <vt:lpstr>Les compétences évaluées à l’examen</vt:lpstr>
      <vt:lpstr>CAP Cuisine  - 1ère session d’examen 2018 </vt:lpstr>
      <vt:lpstr>La certification CAP</vt:lpstr>
      <vt:lpstr>EP1 Organisation de la production cuisine PONCTUEL</vt:lpstr>
      <vt:lpstr>EP2 Réalisation de la production de cuisine – PONCTUEL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rectorat de caen</dc:creator>
  <cp:lastModifiedBy>ANNABEL DURAND</cp:lastModifiedBy>
  <cp:revision>85</cp:revision>
  <dcterms:created xsi:type="dcterms:W3CDTF">2006-12-28T15:22:10Z</dcterms:created>
  <dcterms:modified xsi:type="dcterms:W3CDTF">2017-10-27T07:54:34Z</dcterms:modified>
</cp:coreProperties>
</file>