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7" r:id="rId4"/>
    <p:sldId id="278" r:id="rId5"/>
    <p:sldId id="279" r:id="rId6"/>
    <p:sldId id="268" r:id="rId7"/>
    <p:sldId id="269" r:id="rId8"/>
    <p:sldId id="265" r:id="rId9"/>
    <p:sldId id="27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quarter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2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3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965FBBFD-0B36-4430-8C48-DA70C9FBEB87}" type="slidenum">
              <a:t>‹N°›</a:t>
            </a:fld>
            <a:endParaRPr lang="fr-FR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2855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505050"/>
              </a:solidFill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'en-tête 2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idx="1"/>
          </p:nvPr>
        </p:nvSpPr>
        <p:spPr>
          <a:xfrm>
            <a:off x="388583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'image des diapositives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Espace réservé des commentaires 5"/>
          <p:cNvSpPr txBox="1"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fr-FR"/>
          </a:p>
        </p:txBody>
      </p:sp>
      <p:sp>
        <p:nvSpPr>
          <p:cNvPr id="7" name="Espace réservé du pied de page 6"/>
          <p:cNvSpPr txBox="1">
            <a:spLocks noGrp="1"/>
          </p:cNvSpPr>
          <p:nvPr>
            <p:ph type="ftr" sz="quarter" idx="4"/>
          </p:nvPr>
        </p:nvSpPr>
        <p:spPr>
          <a:xfrm>
            <a:off x="-36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8" name="Espace réservé du numéro de diapositive 7"/>
          <p:cNvSpPr txBox="1">
            <a:spLocks noGrp="1"/>
          </p:cNvSpPr>
          <p:nvPr>
            <p:ph type="sldNum" sz="quarter" idx="5"/>
          </p:nvPr>
        </p:nvSpPr>
        <p:spPr>
          <a:xfrm>
            <a:off x="3885839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fr-FR" sz="1200" b="0" i="0" u="none" strike="noStrike" baseline="0">
                <a:ln>
                  <a:noFill/>
                </a:ln>
                <a:solidFill>
                  <a:srgbClr val="505050"/>
                </a:solidFill>
                <a:latin typeface="Times New Roman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fld id="{CD54DD43-CA4A-45D8-8EFF-FD42AE8486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27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fr-FR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886D9B-06C8-4BA2-BDCC-7EEE5B756EFD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37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9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0519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0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09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951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638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685799"/>
            <a:ext cx="8229600" cy="1030319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752119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vert="horz" lIns="91440" tIns="0" rIns="91440" bIns="0" anchor="t" anchorCtr="0" compatLnSpc="1"/>
          <a:lstStyle>
            <a:def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defPPr>
            <a:lvl1pPr marL="342720" marR="0" lvl="0" indent="-342720" algn="l" rtl="0" hangingPunct="0">
              <a:lnSpc>
                <a:spcPts val="2999"/>
              </a:lnSpc>
              <a:spcBef>
                <a:spcPts val="697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fr-FR" sz="28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1pPr>
            <a:lvl2pPr marL="742680" marR="0" lvl="1" indent="-285480" algn="l" rtl="0" hangingPunct="0">
              <a:lnSpc>
                <a:spcPts val="2599"/>
              </a:lnSpc>
              <a:spcBef>
                <a:spcPts val="598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fr-FR" sz="24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2pPr>
            <a:lvl3pPr marL="1143000" marR="0" lvl="2" indent="-228600" algn="l" rtl="0" hangingPunct="0">
              <a:lnSpc>
                <a:spcPts val="2200"/>
              </a:lnSpc>
              <a:spcBef>
                <a:spcPts val="499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fr-FR" sz="20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3pPr>
            <a:lvl4pPr marL="1600199" marR="0" lvl="3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4pPr>
            <a:lvl5pPr marL="2057400" marR="0" lvl="4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5pPr>
            <a:lvl6pPr marL="2057400" marR="0" lvl="5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6pPr>
            <a:lvl7pPr marL="2057400" marR="0" lvl="6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7pPr>
            <a:lvl8pPr marL="2057400" marR="0" lvl="7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8pPr>
            <a:lvl9pPr marL="2057400" marR="0" lvl="8" indent="-228600" algn="l" rtl="0" hangingPunct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  <a:buClr>
                <a:srgbClr val="606060"/>
              </a:buClr>
              <a:buSzPct val="100000"/>
              <a:buFont typeface="Arial Narrow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fr-FR" sz="1600" b="0" i="0" u="none" strike="noStrike" kern="1200" baseline="0">
                <a:ln>
                  <a:noFill/>
                </a:ln>
                <a:solidFill>
                  <a:srgbClr val="606060"/>
                </a:solidFill>
                <a:latin typeface="Arial Narrow" pitchFamily="34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0">
        <a:lnSpc>
          <a:spcPts val="33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fr-FR" sz="3000" b="1" i="0" u="none" strike="noStrike" kern="1200" baseline="0">
          <a:ln>
            <a:noFill/>
          </a:ln>
          <a:solidFill>
            <a:srgbClr val="006A72"/>
          </a:solidFill>
          <a:latin typeface="Arial Narrow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0">
        <a:lnSpc>
          <a:spcPts val="2999"/>
        </a:lnSpc>
        <a:spcBef>
          <a:spcPts val="697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fr-FR" sz="2800" b="0" i="0" u="none" strike="noStrike" kern="1200" baseline="0">
          <a:ln>
            <a:noFill/>
          </a:ln>
          <a:solidFill>
            <a:srgbClr val="606060"/>
          </a:solidFill>
          <a:latin typeface="Arial Narrow" pitchFamily="34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208912" cy="302433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6600" dirty="0" smtClean="0"/>
              <a:t>CAP </a:t>
            </a:r>
            <a:r>
              <a:rPr lang="fr-FR" sz="5400" dirty="0" smtClean="0"/>
              <a:t>Commercialisation et services en Hôtel-Café-Restaurant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4797152"/>
            <a:ext cx="6400800" cy="1752600"/>
          </a:xfrm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Arrêté du 27 février 2017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0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titulaire du CAP « commercialisation et services en Hôtel-Café-Restaurant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Exerce un poste dans les secteurs de la restauration, café brasserie et hôtellerie</a:t>
            </a:r>
            <a:endParaRPr lang="fr-FR" sz="2800" dirty="0" smtClean="0"/>
          </a:p>
          <a:p>
            <a:r>
              <a:rPr lang="fr-FR" dirty="0" smtClean="0"/>
              <a:t>Contribue à l’accueil et au bien être d’un clientèle française et étrangère</a:t>
            </a:r>
          </a:p>
          <a:p>
            <a:r>
              <a:rPr lang="fr-FR" dirty="0" smtClean="0"/>
              <a:t>Réalise des prestations de services et met en œuvre les techniques spécifiques à l’activité</a:t>
            </a:r>
          </a:p>
          <a:p>
            <a:r>
              <a:rPr lang="fr-FR" dirty="0" smtClean="0"/>
              <a:t>Contribue à la commercialisation des prestations</a:t>
            </a:r>
          </a:p>
          <a:p>
            <a:r>
              <a:rPr lang="fr-FR" dirty="0" smtClean="0"/>
              <a:t>Respecte les procédures d’hygiène et de sécurité</a:t>
            </a:r>
          </a:p>
          <a:p>
            <a:r>
              <a:rPr lang="fr-FR" dirty="0" smtClean="0"/>
              <a:t>Contribue au bon fonctionnement de l’entreprise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048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8784976" cy="1030319"/>
          </a:xfrm>
        </p:spPr>
        <p:txBody>
          <a:bodyPr/>
          <a:lstStyle/>
          <a:p>
            <a:pPr algn="ctr"/>
            <a:r>
              <a:rPr lang="fr-FR" dirty="0" smtClean="0"/>
              <a:t>Référentiel des activités professionnelles et certification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184421"/>
              </p:ext>
            </p:extLst>
          </p:nvPr>
        </p:nvGraphicFramePr>
        <p:xfrm>
          <a:off x="107504" y="1124744"/>
          <a:ext cx="8856985" cy="557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952328"/>
                <a:gridCol w="3888433"/>
              </a:tblGrid>
              <a:tr h="41315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ACTIVITÉS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COMPÉTENCES</a:t>
                      </a:r>
                      <a:endParaRPr lang="fr-FR" dirty="0"/>
                    </a:p>
                  </a:txBody>
                  <a:tcPr anchor="ctr"/>
                </a:tc>
              </a:tr>
              <a:tr h="1024360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</a:t>
                      </a:r>
                      <a:r>
                        <a:rPr lang="fr-FR" baseline="0" dirty="0" smtClean="0"/>
                        <a:t> 1 : </a:t>
                      </a:r>
                      <a:r>
                        <a:rPr lang="fr-FR" b="1" baseline="0" dirty="0" smtClean="0"/>
                        <a:t>Organisation des prestations en HCR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1. Participer</a:t>
                      </a:r>
                      <a:r>
                        <a:rPr lang="fr-FR" baseline="0" dirty="0" smtClean="0"/>
                        <a:t> aux opérations d’approvisionnement et de stockage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fr-FR" baseline="0" dirty="0" smtClean="0"/>
                        <a:t>1. Réceptionner, contrôler et stocker les marchandises</a:t>
                      </a:r>
                    </a:p>
                  </a:txBody>
                  <a:tcPr anchor="ctr"/>
                </a:tc>
              </a:tr>
              <a:tr h="10243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Contribuer</a:t>
                      </a:r>
                      <a:r>
                        <a:rPr lang="fr-FR" baseline="0" dirty="0" smtClean="0"/>
                        <a:t> à l’organisation des prestations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Collecter</a:t>
                      </a:r>
                      <a:r>
                        <a:rPr lang="fr-FR" baseline="0" dirty="0" smtClean="0"/>
                        <a:t> l’ensemble des informations et ordonnancer ses activités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 2 :  </a:t>
                      </a:r>
                      <a:r>
                        <a:rPr lang="fr-FR" b="1" dirty="0" smtClean="0"/>
                        <a:t>Accueil, commercialisation</a:t>
                      </a:r>
                      <a:r>
                        <a:rPr lang="fr-FR" b="1" baseline="0" dirty="0" smtClean="0"/>
                        <a:t> et services en HCR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Contribuer à la relation-client et participer à</a:t>
                      </a:r>
                      <a:r>
                        <a:rPr lang="fr-FR" baseline="0" dirty="0" smtClean="0"/>
                        <a:t> la commercialisation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Accueillir, prendre en charge, renseigner le client et contribuer à la vente des prestations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</a:t>
                      </a:r>
                      <a:r>
                        <a:rPr lang="fr-FR" baseline="0" dirty="0" smtClean="0"/>
                        <a:t> Préparer les prestations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 Mettre</a:t>
                      </a:r>
                      <a:r>
                        <a:rPr lang="fr-FR" baseline="0" dirty="0" smtClean="0"/>
                        <a:t> en œuvre les techniques de mise en place et de préparation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Réaliser les prestations</a:t>
                      </a:r>
                      <a:r>
                        <a:rPr lang="fr-FR" baseline="0" dirty="0" smtClean="0"/>
                        <a:t> et en assurer le suivi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Mettre en</a:t>
                      </a:r>
                      <a:r>
                        <a:rPr lang="fr-FR" baseline="0" dirty="0" smtClean="0"/>
                        <a:t> œuvre les techniques professionnelles, assurer la prestation et son suivi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 dans un contexte professionnel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92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74075"/>
              </p:ext>
            </p:extLst>
          </p:nvPr>
        </p:nvGraphicFramePr>
        <p:xfrm>
          <a:off x="899592" y="1268760"/>
          <a:ext cx="7200800" cy="427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868479">
                <a:tc gridSpan="2">
                  <a:txBody>
                    <a:bodyPr/>
                    <a:lstStyle/>
                    <a:p>
                      <a:r>
                        <a:rPr lang="fr-FR" sz="2800" dirty="0" smtClean="0"/>
                        <a:t>Pour chaque compétence …</a:t>
                      </a:r>
                    </a:p>
                    <a:p>
                      <a:pPr algn="r"/>
                      <a:r>
                        <a:rPr lang="fr-FR" sz="2800" b="0" i="1" dirty="0" smtClean="0"/>
                        <a:t>Exemple : Compétence</a:t>
                      </a:r>
                      <a:r>
                        <a:rPr lang="fr-FR" sz="2800" b="0" i="1" baseline="0" dirty="0" smtClean="0"/>
                        <a:t> 3</a:t>
                      </a:r>
                      <a:endParaRPr lang="fr-FR" sz="2800" b="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6847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Travail demandé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Exemple :</a:t>
                      </a:r>
                    </a:p>
                    <a:p>
                      <a:r>
                        <a:rPr lang="fr-FR" i="1" dirty="0" smtClean="0"/>
                        <a:t>Présenter</a:t>
                      </a:r>
                      <a:r>
                        <a:rPr lang="fr-FR" i="1" baseline="0" dirty="0" smtClean="0"/>
                        <a:t> les supports de vente et informer le client</a:t>
                      </a:r>
                      <a:endParaRPr lang="fr-FR" i="1" dirty="0"/>
                    </a:p>
                  </a:txBody>
                  <a:tcPr anchor="ctr"/>
                </a:tc>
              </a:tr>
              <a:tr h="86847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Indicateurs</a:t>
                      </a:r>
                      <a:r>
                        <a:rPr lang="fr-FR" sz="2000" b="1" baseline="0" dirty="0" smtClean="0"/>
                        <a:t> de performance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dirty="0" smtClean="0"/>
                        <a:t>Communication orale adaptée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i="1" dirty="0" smtClean="0"/>
                        <a:t>Exactitude des informations transmises au client …</a:t>
                      </a:r>
                      <a:endParaRPr lang="fr-FR" i="1" baseline="0" dirty="0" smtClean="0"/>
                    </a:p>
                  </a:txBody>
                  <a:tcPr anchor="ctr"/>
                </a:tc>
              </a:tr>
              <a:tr h="1499018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Savoirs associés ou culture</a:t>
                      </a:r>
                      <a:r>
                        <a:rPr lang="fr-FR" sz="2000" b="1" baseline="0" dirty="0" smtClean="0"/>
                        <a:t> professionnelle </a:t>
                      </a:r>
                      <a:r>
                        <a:rPr lang="fr-FR" sz="2000" b="0" baseline="0" dirty="0" smtClean="0"/>
                        <a:t>(cuisine, gestion et sciences appliquées)</a:t>
                      </a:r>
                      <a:endParaRPr lang="fr-FR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i="1" dirty="0" smtClean="0"/>
                        <a:t>Thème 12.1 : la communication</a:t>
                      </a:r>
                      <a:r>
                        <a:rPr lang="fr-FR" i="1" baseline="0" dirty="0" smtClean="0"/>
                        <a:t> professionnelle</a:t>
                      </a:r>
                    </a:p>
                    <a:p>
                      <a:r>
                        <a:rPr lang="fr-FR" i="1" baseline="0" dirty="0" smtClean="0"/>
                        <a:t>Thème 14.1 : les supports de vente</a:t>
                      </a:r>
                      <a:r>
                        <a:rPr lang="fr-FR" i="1" dirty="0" smtClean="0"/>
                        <a:t>…</a:t>
                      </a:r>
                      <a:endParaRPr lang="fr-F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67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30319"/>
          </a:xfrm>
        </p:spPr>
        <p:txBody>
          <a:bodyPr/>
          <a:lstStyle/>
          <a:p>
            <a:r>
              <a:rPr lang="fr-FR" dirty="0" smtClean="0"/>
              <a:t>Les compétences évaluées à l’examen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194854"/>
              </p:ext>
            </p:extLst>
          </p:nvPr>
        </p:nvGraphicFramePr>
        <p:xfrm>
          <a:off x="323528" y="1412776"/>
          <a:ext cx="8424936" cy="482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392488"/>
                <a:gridCol w="2016224"/>
              </a:tblGrid>
              <a:tr h="41315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COMPÉTENCES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EPREUVES</a:t>
                      </a:r>
                      <a:endParaRPr lang="fr-FR" dirty="0"/>
                    </a:p>
                  </a:txBody>
                  <a:tcPr anchor="ctr"/>
                </a:tc>
              </a:tr>
              <a:tr h="738974">
                <a:tc row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</a:t>
                      </a:r>
                      <a:r>
                        <a:rPr lang="fr-FR" baseline="0" dirty="0" smtClean="0"/>
                        <a:t> 1 : </a:t>
                      </a:r>
                      <a:r>
                        <a:rPr lang="fr-FR" b="1" baseline="0" dirty="0" smtClean="0"/>
                        <a:t>Organisation des prestations en HCR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fr-FR" baseline="0" dirty="0" smtClean="0"/>
                        <a:t>1. Réceptionner, contrôler et stocker les marchandises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EP1 Organisation des prestations en HCR</a:t>
                      </a:r>
                    </a:p>
                  </a:txBody>
                  <a:tcPr anchor="ctr"/>
                </a:tc>
              </a:tr>
              <a:tr h="79208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2. Collecter</a:t>
                      </a:r>
                      <a:r>
                        <a:rPr lang="fr-FR" baseline="0" dirty="0" smtClean="0"/>
                        <a:t> l’ensemble des informations et ordonnancer ses activités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row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Pôle 2 :  </a:t>
                      </a:r>
                      <a:r>
                        <a:rPr lang="fr-FR" b="1" dirty="0" smtClean="0"/>
                        <a:t>Accueil, commercialisation</a:t>
                      </a:r>
                      <a:r>
                        <a:rPr lang="fr-FR" b="1" baseline="0" dirty="0" smtClean="0"/>
                        <a:t> et services en HCR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3. Accueillir, prendre en charge, renseigner le client et contribuer à la vente des prestations</a:t>
                      </a:r>
                      <a:endParaRPr lang="fr-F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Accueil, commercialisation et services en HCR</a:t>
                      </a:r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4. Mettre</a:t>
                      </a:r>
                      <a:r>
                        <a:rPr lang="fr-FR" baseline="0" dirty="0" smtClean="0"/>
                        <a:t> en œuvre les techniques de mise en place et de préparation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5. Mettre en</a:t>
                      </a:r>
                      <a:r>
                        <a:rPr lang="fr-FR" baseline="0" dirty="0" smtClean="0"/>
                        <a:t> œuvre les techniques professionnelles, assurer la prestation et son suivi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  <a:tr h="413154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6. Communiquer</a:t>
                      </a:r>
                      <a:endParaRPr lang="fr-F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78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800" dirty="0" smtClean="0"/>
              <a:t>CAP H.C.R.  </a:t>
            </a:r>
            <a:r>
              <a:rPr lang="fr-FR" dirty="0" smtClean="0"/>
              <a:t>- 1</a:t>
            </a:r>
            <a:r>
              <a:rPr lang="fr-FR" baseline="30000" dirty="0" smtClean="0"/>
              <a:t>ère</a:t>
            </a:r>
            <a:r>
              <a:rPr lang="fr-FR" dirty="0" smtClean="0"/>
              <a:t> session d’examen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2019</a:t>
            </a:r>
          </a:p>
        </p:txBody>
      </p:sp>
      <p:sp>
        <p:nvSpPr>
          <p:cNvPr id="1536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17032"/>
            <a:ext cx="8229600" cy="1007368"/>
          </a:xfrm>
        </p:spPr>
        <p:txBody>
          <a:bodyPr/>
          <a:lstStyle/>
          <a:p>
            <a:pPr eaLnBrk="1" hangingPunct="1"/>
            <a:r>
              <a:rPr lang="fr-FR" sz="6000" dirty="0" smtClean="0"/>
              <a:t>Les épreuves </a:t>
            </a:r>
            <a:r>
              <a:rPr lang="fr-FR" sz="6000" dirty="0" smtClean="0"/>
              <a:t>d’examen</a:t>
            </a:r>
          </a:p>
          <a:p>
            <a:pPr eaLnBrk="1" hangingPunct="1"/>
            <a:endParaRPr lang="fr-FR" sz="6000" dirty="0"/>
          </a:p>
          <a:p>
            <a:pPr eaLnBrk="1" hangingPunct="1"/>
            <a:r>
              <a:rPr lang="fr-FR" sz="6000" dirty="0" smtClean="0"/>
              <a:t>CCF</a:t>
            </a:r>
            <a:endParaRPr lang="fr-FR" sz="6000" dirty="0" smtClean="0"/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3212976"/>
            <a:ext cx="83529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55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4968"/>
          </a:xfrm>
        </p:spPr>
        <p:txBody>
          <a:bodyPr/>
          <a:lstStyle/>
          <a:p>
            <a:r>
              <a:rPr lang="fr-FR" dirty="0" smtClean="0"/>
              <a:t>La certification CAP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9297"/>
              </p:ext>
            </p:extLst>
          </p:nvPr>
        </p:nvGraphicFramePr>
        <p:xfrm>
          <a:off x="395536" y="1124744"/>
          <a:ext cx="8317848" cy="519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/>
                <a:gridCol w="936104"/>
                <a:gridCol w="1512168"/>
                <a:gridCol w="2114816"/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Coef</a:t>
                      </a:r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Scolaires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Apprentis 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(CFA Habilités)</a:t>
                      </a:r>
                      <a:endParaRPr lang="fr-FR" sz="1200" b="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Individuels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Autres</a:t>
                      </a:r>
                      <a:endParaRPr lang="fr-FR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023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EP1 Organisation des prestations en HCR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 écrit 2h</a:t>
                      </a:r>
                      <a:endParaRPr lang="fr-FR" dirty="0"/>
                    </a:p>
                  </a:txBody>
                  <a:tcPr anchor="ctr"/>
                </a:tc>
              </a:tr>
              <a:tr h="709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EP2 Accueil, commercialisation et services en HCR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 </a:t>
                      </a:r>
                      <a:r>
                        <a:rPr lang="fr-FR" sz="1200" dirty="0" smtClean="0"/>
                        <a:t>(dont 1 PSE)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 pratique et oral 6h </a:t>
                      </a:r>
                      <a:r>
                        <a:rPr lang="fr-FR" sz="1200" dirty="0" smtClean="0"/>
                        <a:t>(Dont 1h PSE)</a:t>
                      </a:r>
                    </a:p>
                  </a:txBody>
                  <a:tcPr anchor="ctr"/>
                </a:tc>
              </a:tr>
              <a:tr h="24417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B3071B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63933">
                <a:tc>
                  <a:txBody>
                    <a:bodyPr/>
                    <a:lstStyle/>
                    <a:p>
                      <a:pPr marL="449263" marR="0" lvl="0" indent="-449263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EG1 Français – Histoire géographie – Éducation civique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écrit et oral, 2h15</a:t>
                      </a:r>
                      <a:endParaRPr lang="fr-FR" dirty="0"/>
                    </a:p>
                  </a:txBody>
                  <a:tcPr anchor="ctr"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EG2 Mathématiques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 écrit 2h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EG3 Education physique et sportive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</a:t>
                      </a:r>
                      <a:endParaRPr lang="fr-FR" dirty="0"/>
                    </a:p>
                  </a:txBody>
                  <a:tcPr/>
                </a:tc>
              </a:tr>
              <a:tr h="5406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B3071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EG4 Langue vivante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CCF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Ponctuel,</a:t>
                      </a:r>
                      <a:r>
                        <a:rPr lang="fr-FR" baseline="0" dirty="0" smtClean="0"/>
                        <a:t> oral 20 min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686800" y="6400800"/>
            <a:ext cx="336550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4D6D8E-D439-4BC6-B83E-91438A66B73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1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5799"/>
            <a:ext cx="8229600" cy="1087017"/>
          </a:xfrm>
        </p:spPr>
        <p:txBody>
          <a:bodyPr/>
          <a:lstStyle/>
          <a:p>
            <a:r>
              <a:rPr lang="fr-FR" dirty="0" smtClean="0"/>
              <a:t>EP1 Organisation des prestations en HCR CCF</a:t>
            </a:r>
            <a:br>
              <a:rPr lang="fr-FR" dirty="0" smtClean="0"/>
            </a:br>
            <a:endParaRPr lang="fr-FR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48324"/>
              </p:ext>
            </p:extLst>
          </p:nvPr>
        </p:nvGraphicFramePr>
        <p:xfrm>
          <a:off x="395536" y="1412776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 partie - écrite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partie -orale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Début de formation :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définit des contextes professionnels communs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sz="1800" b="1" i="1" u="none" strike="noStrik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 au long de la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 différentes situations d’évaluation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sz="1800" b="1" i="1" u="none" strike="noStrik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fin de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cible, par candidat, 4 situations « significatives »</a:t>
                      </a:r>
                      <a:r>
                        <a:rPr lang="fr-F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Tout au long de la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candidat collecte des supports professionnels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 cours de la dernière année de formation :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Court entretien</a:t>
                      </a:r>
                    </a:p>
                    <a:p>
                      <a:pPr marL="185738" indent="-185738">
                        <a:buNone/>
                      </a:pP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-le candidat rend compte de son activité  et/ou de son expérience</a:t>
                      </a:r>
                    </a:p>
                    <a:p>
                      <a:pPr marL="265113" indent="-265113">
                        <a:buNone/>
                      </a:pP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-Il répond aux questions posées par la commission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622300" marR="0" indent="-6223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QUI ?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Enseignants de culture professionnelle (Service</a:t>
                      </a:r>
                      <a:r>
                        <a:rPr lang="fr-FR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et commercialisation</a:t>
                      </a:r>
                      <a:r>
                        <a:rPr lang="fr-FR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, sciences appliquées et gestion)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22300" indent="-622300">
                        <a:buNone/>
                      </a:pP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 ? </a:t>
                      </a: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Professeur de service et commercialisation </a:t>
                      </a:r>
                      <a:r>
                        <a:rPr lang="fr-FR" sz="1800" b="1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800" b="0" i="1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Professeur de gestion ou sciences appliquées ou professionnel (2 pers maxi)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12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92088"/>
          </a:xfrm>
        </p:spPr>
        <p:txBody>
          <a:bodyPr/>
          <a:lstStyle/>
          <a:p>
            <a:r>
              <a:rPr lang="fr-FR" dirty="0" smtClean="0"/>
              <a:t>EP2 </a:t>
            </a:r>
            <a:r>
              <a:rPr lang="fr-FR" sz="2800" dirty="0" smtClean="0"/>
              <a:t>Accueil, services et commercialisation en HCR </a:t>
            </a:r>
            <a:br>
              <a:rPr lang="fr-FR" sz="2800" dirty="0" smtClean="0"/>
            </a:br>
            <a:r>
              <a:rPr lang="fr-FR" sz="2800" dirty="0"/>
              <a:t> </a:t>
            </a:r>
            <a:r>
              <a:rPr lang="fr-FR" sz="2800" dirty="0" smtClean="0"/>
              <a:t>                                                                                        </a:t>
            </a:r>
            <a:r>
              <a:rPr lang="fr-FR" dirty="0" smtClean="0"/>
              <a:t>CCF</a:t>
            </a:r>
            <a:br>
              <a:rPr lang="fr-FR" dirty="0" smtClean="0"/>
            </a:br>
            <a:endParaRPr lang="fr-FR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636919"/>
              </p:ext>
            </p:extLst>
          </p:nvPr>
        </p:nvGraphicFramePr>
        <p:xfrm>
          <a:off x="395536" y="1988840"/>
          <a:ext cx="8229600" cy="244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861864"/>
                <a:gridCol w="2252936"/>
              </a:tblGrid>
              <a:tr h="2448272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Activité d’hôtellerie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Activité de café-brasserie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Activité de restaurant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Bilan des activités en milieu professionnel</a:t>
                      </a:r>
                      <a:endParaRPr lang="fr-FR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06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itr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649</Words>
  <Application>Microsoft Office PowerPoint</Application>
  <PresentationFormat>Affichage à l'écran (4:3)</PresentationFormat>
  <Paragraphs>109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Titre1</vt:lpstr>
      <vt:lpstr>CAP Commercialisation et services en Hôtel-Café-Restaurant</vt:lpstr>
      <vt:lpstr>Le titulaire du CAP « commercialisation et services en Hôtel-Café-Restaurant »</vt:lpstr>
      <vt:lpstr>Référentiel des activités professionnelles et certification</vt:lpstr>
      <vt:lpstr>Présentation PowerPoint</vt:lpstr>
      <vt:lpstr>Les compétences évaluées à l’examen</vt:lpstr>
      <vt:lpstr>CAP H.C.R.  - 1ère session d’examen 2019</vt:lpstr>
      <vt:lpstr>La certification CAP</vt:lpstr>
      <vt:lpstr>EP1 Organisation des prestations en HCR CCF </vt:lpstr>
      <vt:lpstr>EP2 Accueil, services et commercialisation en HCR                                                                                           CCF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 de caen</dc:creator>
  <cp:lastModifiedBy>ANNABEL DURAND</cp:lastModifiedBy>
  <cp:revision>95</cp:revision>
  <dcterms:created xsi:type="dcterms:W3CDTF">2006-12-28T15:22:10Z</dcterms:created>
  <dcterms:modified xsi:type="dcterms:W3CDTF">2017-10-27T08:10:45Z</dcterms:modified>
</cp:coreProperties>
</file>