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7" r:id="rId4"/>
    <p:sldId id="278" r:id="rId5"/>
    <p:sldId id="279" r:id="rId6"/>
    <p:sldId id="268" r:id="rId7"/>
    <p:sldId id="269" r:id="rId8"/>
    <p:sldId id="265" r:id="rId9"/>
    <p:sldId id="27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quarter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2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3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65FBBFD-0B36-4430-8C48-DA70C9FBEB87}" type="slidenum">
              <a:t>‹N°›</a:t>
            </a:fld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2855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'image des diapositives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Espace réservé des commentaires 5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fr-FR"/>
          </a:p>
        </p:txBody>
      </p:sp>
      <p:sp>
        <p:nvSpPr>
          <p:cNvPr id="7" name="Espace réservé du pied de page 6"/>
          <p:cNvSpPr txBox="1">
            <a:spLocks noGrp="1"/>
          </p:cNvSpPr>
          <p:nvPr>
            <p:ph type="ftr" sz="quarter" idx="4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/>
          <p:cNvSpPr txBox="1">
            <a:spLocks noGrp="1"/>
          </p:cNvSpPr>
          <p:nvPr>
            <p:ph type="sldNum" sz="quarter" idx="5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fld id="{CD54DD43-CA4A-45D8-8EFF-FD42AE8486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27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fr-FR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3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0519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0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0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51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638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685799"/>
            <a:ext cx="8229600" cy="1030319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752119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0">
        <a:lnSpc>
          <a:spcPts val="33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fr-FR" sz="3000" b="1" i="0" u="none" strike="noStrike" kern="1200" baseline="0">
          <a:ln>
            <a:noFill/>
          </a:ln>
          <a:solidFill>
            <a:srgbClr val="006A72"/>
          </a:solidFill>
          <a:latin typeface="Arial Narrow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0">
        <a:lnSpc>
          <a:spcPts val="2999"/>
        </a:lnSpc>
        <a:spcBef>
          <a:spcPts val="697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fr-FR" sz="2800" b="0" i="0" u="none" strike="noStrike" kern="1200" baseline="0">
          <a:ln>
            <a:noFill/>
          </a:ln>
          <a:solidFill>
            <a:srgbClr val="606060"/>
          </a:solidFill>
          <a:latin typeface="Arial Narrow" pitchFamily="34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 smtClean="0"/>
              <a:t>CAP CUISINE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Arrêté du 17 mars 2016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0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titulaire du CAP cuisine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Exerce un poste dans tous types de cuisines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sz="2800" dirty="0" smtClean="0"/>
              <a:t>restauration commerciale ou sociale -</a:t>
            </a:r>
          </a:p>
          <a:p>
            <a:endParaRPr lang="fr-FR" dirty="0"/>
          </a:p>
          <a:p>
            <a:r>
              <a:rPr lang="fr-FR" dirty="0" smtClean="0"/>
              <a:t>Contribue à la satisfaction de la clientèle</a:t>
            </a:r>
          </a:p>
          <a:p>
            <a:r>
              <a:rPr lang="fr-FR" dirty="0" smtClean="0"/>
              <a:t>Assure la production culinaire et sa distribution</a:t>
            </a:r>
          </a:p>
          <a:p>
            <a:r>
              <a:rPr lang="fr-FR" dirty="0" smtClean="0"/>
              <a:t>Respecte les procédures d’hygiène et de sécurité</a:t>
            </a:r>
          </a:p>
          <a:p>
            <a:r>
              <a:rPr lang="fr-FR" dirty="0" smtClean="0"/>
              <a:t>Contribue au bon fonctionnement de l’entreprise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048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30319"/>
          </a:xfrm>
        </p:spPr>
        <p:txBody>
          <a:bodyPr/>
          <a:lstStyle/>
          <a:p>
            <a:pPr algn="ctr"/>
            <a:r>
              <a:rPr lang="fr-FR" dirty="0" smtClean="0"/>
              <a:t>Référentiel des activités professionnelles </a:t>
            </a:r>
            <a:br>
              <a:rPr lang="fr-FR" dirty="0" smtClean="0"/>
            </a:br>
            <a:r>
              <a:rPr lang="fr-FR" dirty="0" smtClean="0"/>
              <a:t>et certification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494864"/>
              </p:ext>
            </p:extLst>
          </p:nvPr>
        </p:nvGraphicFramePr>
        <p:xfrm>
          <a:off x="107504" y="1484784"/>
          <a:ext cx="8856985" cy="529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074"/>
                <a:gridCol w="3097478"/>
                <a:gridCol w="3888433"/>
              </a:tblGrid>
              <a:tr h="41315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ACTIVITÉS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COMPÉTENCES</a:t>
                      </a:r>
                      <a:endParaRPr lang="fr-FR" dirty="0"/>
                    </a:p>
                  </a:txBody>
                  <a:tcPr anchor="ctr"/>
                </a:tc>
              </a:tr>
              <a:tr h="1024360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</a:t>
                      </a:r>
                      <a:r>
                        <a:rPr lang="fr-FR" baseline="0" dirty="0" smtClean="0"/>
                        <a:t> 1 : </a:t>
                      </a:r>
                      <a:r>
                        <a:rPr lang="fr-FR" b="1" baseline="0" dirty="0" smtClean="0"/>
                        <a:t>Organisation de la production de cuisine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1. Participer</a:t>
                      </a:r>
                      <a:r>
                        <a:rPr lang="fr-FR" baseline="0" dirty="0" smtClean="0"/>
                        <a:t> aux opérations d’approvisionnement et de stockage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fr-FR" baseline="0" dirty="0" smtClean="0"/>
                        <a:t>1. Réceptionner, contrôler et stocker les marchandises</a:t>
                      </a:r>
                    </a:p>
                  </a:txBody>
                  <a:tcPr anchor="ctr"/>
                </a:tc>
              </a:tr>
              <a:tr h="10243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Contribuer</a:t>
                      </a:r>
                      <a:r>
                        <a:rPr lang="fr-FR" baseline="0" dirty="0" smtClean="0"/>
                        <a:t> à l’organisation d’une production culinaire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Collecter</a:t>
                      </a:r>
                      <a:r>
                        <a:rPr lang="fr-FR" baseline="0" dirty="0" smtClean="0"/>
                        <a:t> l’ensemble des informations et organiser sa production culinaire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 2 :  </a:t>
                      </a:r>
                      <a:r>
                        <a:rPr lang="fr-FR" b="1" dirty="0" smtClean="0"/>
                        <a:t>Préparation et distribution</a:t>
                      </a:r>
                      <a:r>
                        <a:rPr lang="fr-FR" b="1" baseline="0" dirty="0" smtClean="0"/>
                        <a:t> de la production de cuisine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Organiser le poste de travail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Préparer, organiser et maintenir en état son poste de travail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</a:t>
                      </a:r>
                      <a:r>
                        <a:rPr lang="fr-FR" baseline="0" dirty="0" smtClean="0"/>
                        <a:t> Mettre en œuvre les techniques de base et cuisiner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 Maîtriser les technique culinaires de base et réaliser une production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Contrôler, dresser et envoyer la production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Analyser, contrôler la qualité de sa production,</a:t>
                      </a:r>
                      <a:r>
                        <a:rPr lang="fr-FR" baseline="0" dirty="0" smtClean="0"/>
                        <a:t> dresser et participer à la distribution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 dans un contexte professionnel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92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60266"/>
              </p:ext>
            </p:extLst>
          </p:nvPr>
        </p:nvGraphicFramePr>
        <p:xfrm>
          <a:off x="899592" y="1268760"/>
          <a:ext cx="7200800" cy="442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868479">
                <a:tc gridSpan="2">
                  <a:txBody>
                    <a:bodyPr/>
                    <a:lstStyle/>
                    <a:p>
                      <a:r>
                        <a:rPr lang="fr-FR" sz="2800" dirty="0" smtClean="0"/>
                        <a:t>Pour chaque compétence …</a:t>
                      </a:r>
                      <a:endParaRPr lang="fr-F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6847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Travail demandé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Exemple :</a:t>
                      </a:r>
                    </a:p>
                    <a:p>
                      <a:r>
                        <a:rPr lang="fr-FR" i="1" dirty="0" smtClean="0"/>
                        <a:t>Stocker les marchandises</a:t>
                      </a:r>
                      <a:endParaRPr lang="fr-FR" i="1" dirty="0"/>
                    </a:p>
                  </a:txBody>
                  <a:tcPr anchor="ctr"/>
                </a:tc>
              </a:tr>
              <a:tr h="86847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Indicateurs</a:t>
                      </a:r>
                      <a:r>
                        <a:rPr lang="fr-FR" sz="2000" b="1" baseline="0" dirty="0" smtClean="0"/>
                        <a:t> de performance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dirty="0" smtClean="0"/>
                        <a:t>Respect des règles d’hygiène et de sécurité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dirty="0" smtClean="0"/>
                        <a:t>Alerte</a:t>
                      </a:r>
                      <a:r>
                        <a:rPr lang="fr-FR" i="1" baseline="0" dirty="0" smtClean="0"/>
                        <a:t> sur les risques de rupture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baseline="0" dirty="0" smtClean="0"/>
                        <a:t>Conformité du tri des emballages</a:t>
                      </a:r>
                      <a:endParaRPr lang="fr-FR" i="1" dirty="0"/>
                    </a:p>
                  </a:txBody>
                  <a:tcPr anchor="ctr"/>
                </a:tc>
              </a:tr>
              <a:tr h="1499018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Savoirs associés ou culture</a:t>
                      </a:r>
                      <a:r>
                        <a:rPr lang="fr-FR" sz="2000" b="1" baseline="0" dirty="0" smtClean="0"/>
                        <a:t> professionnelle </a:t>
                      </a:r>
                      <a:r>
                        <a:rPr lang="fr-FR" sz="2000" b="0" baseline="0" dirty="0" smtClean="0"/>
                        <a:t>(cuisine, gestion et sciences appliquées)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Thème 3 : les mesures d’hygiène et de sécurité</a:t>
                      </a:r>
                    </a:p>
                    <a:p>
                      <a:r>
                        <a:rPr lang="fr-FR" i="1" dirty="0" smtClean="0"/>
                        <a:t>Thème 4.2 : Le tri sélectif…</a:t>
                      </a:r>
                      <a:endParaRPr lang="fr-F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67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30319"/>
          </a:xfrm>
        </p:spPr>
        <p:txBody>
          <a:bodyPr/>
          <a:lstStyle/>
          <a:p>
            <a:r>
              <a:rPr lang="fr-FR" dirty="0" smtClean="0"/>
              <a:t>Les compétences évaluées à l’examen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820484"/>
              </p:ext>
            </p:extLst>
          </p:nvPr>
        </p:nvGraphicFramePr>
        <p:xfrm>
          <a:off x="323528" y="1412776"/>
          <a:ext cx="8424936" cy="479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752528"/>
                <a:gridCol w="1656184"/>
              </a:tblGrid>
              <a:tr h="41315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EPREUVES</a:t>
                      </a:r>
                      <a:endParaRPr lang="fr-FR" dirty="0"/>
                    </a:p>
                  </a:txBody>
                  <a:tcPr anchor="ctr"/>
                </a:tc>
              </a:tr>
              <a:tr h="1024360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</a:t>
                      </a:r>
                      <a:r>
                        <a:rPr lang="fr-FR" baseline="0" dirty="0" smtClean="0"/>
                        <a:t> 1 : </a:t>
                      </a:r>
                      <a:r>
                        <a:rPr lang="fr-FR" b="1" baseline="0" dirty="0" smtClean="0"/>
                        <a:t>Organisation de la production de cuisine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fr-FR" baseline="0" dirty="0" smtClean="0"/>
                        <a:t>1. Réceptionner, contrôler et stocker les marchandises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EP1 Organisation de la production cuisine</a:t>
                      </a:r>
                      <a:endParaRPr lang="fr-FR" sz="1800" dirty="0" smtClean="0"/>
                    </a:p>
                    <a:p>
                      <a:pPr marL="0" indent="0" algn="ctr">
                        <a:buNone/>
                      </a:pPr>
                      <a:endParaRPr lang="fr-FR" baseline="0" dirty="0" smtClean="0"/>
                    </a:p>
                  </a:txBody>
                  <a:tcPr anchor="ctr"/>
                </a:tc>
              </a:tr>
              <a:tr h="10243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Collecter</a:t>
                      </a:r>
                      <a:r>
                        <a:rPr lang="fr-FR" baseline="0" dirty="0" smtClean="0"/>
                        <a:t> l’ensemble des informations et organiser sa production culinaire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 2 :  </a:t>
                      </a:r>
                      <a:r>
                        <a:rPr lang="fr-FR" b="1" dirty="0" smtClean="0"/>
                        <a:t>Préparation et distribution</a:t>
                      </a:r>
                      <a:r>
                        <a:rPr lang="fr-FR" b="1" baseline="0" dirty="0" smtClean="0"/>
                        <a:t> de la production de cuisine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Préparer, organiser et maintenir en état son poste de travail</a:t>
                      </a:r>
                      <a:endParaRPr lang="fr-F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Réalisation de la production cuisine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 Maîtriser les technique culinaires de base et réaliser une production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Analyser, contrôler la qualité de sa production,</a:t>
                      </a:r>
                      <a:r>
                        <a:rPr lang="fr-FR" baseline="0" dirty="0" smtClean="0"/>
                        <a:t> dresser et participer à la distribution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78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CAP Cuisine  </a:t>
            </a:r>
            <a:r>
              <a:rPr lang="fr-FR" dirty="0" smtClean="0"/>
              <a:t>- 1</a:t>
            </a:r>
            <a:r>
              <a:rPr lang="fr-FR" baseline="30000" dirty="0" smtClean="0"/>
              <a:t>ère</a:t>
            </a:r>
            <a:r>
              <a:rPr lang="fr-FR" dirty="0" smtClean="0"/>
              <a:t> session d’examen 2018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17032"/>
            <a:ext cx="8229600" cy="1007368"/>
          </a:xfrm>
        </p:spPr>
        <p:txBody>
          <a:bodyPr/>
          <a:lstStyle/>
          <a:p>
            <a:pPr eaLnBrk="1" hangingPunct="1"/>
            <a:r>
              <a:rPr lang="fr-FR" sz="6000" dirty="0" smtClean="0"/>
              <a:t>Les épreuves </a:t>
            </a:r>
            <a:r>
              <a:rPr lang="fr-FR" sz="6000" dirty="0" smtClean="0"/>
              <a:t>d’examen</a:t>
            </a:r>
          </a:p>
          <a:p>
            <a:pPr eaLnBrk="1" hangingPunct="1"/>
            <a:endParaRPr lang="fr-FR" sz="6000" dirty="0" smtClean="0"/>
          </a:p>
          <a:p>
            <a:pPr eaLnBrk="1" hangingPunct="1"/>
            <a:r>
              <a:rPr lang="fr-FR" sz="6000" dirty="0"/>
              <a:t>e</a:t>
            </a:r>
            <a:r>
              <a:rPr lang="fr-FR" sz="6000" dirty="0" smtClean="0"/>
              <a:t>n CCF</a:t>
            </a:r>
            <a:endParaRPr lang="fr-FR" sz="6000" dirty="0" smtClean="0"/>
          </a:p>
          <a:p>
            <a:pPr eaLnBrk="1" hangingPunct="1"/>
            <a:endParaRPr lang="fr-FR" sz="6000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3212976"/>
            <a:ext cx="83529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55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968"/>
          </a:xfrm>
        </p:spPr>
        <p:txBody>
          <a:bodyPr/>
          <a:lstStyle/>
          <a:p>
            <a:r>
              <a:rPr lang="fr-FR" dirty="0" smtClean="0"/>
              <a:t>La certification CAP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0234"/>
              </p:ext>
            </p:extLst>
          </p:nvPr>
        </p:nvGraphicFramePr>
        <p:xfrm>
          <a:off x="395536" y="1124744"/>
          <a:ext cx="8317848" cy="519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936104"/>
                <a:gridCol w="1512168"/>
                <a:gridCol w="2114816"/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Coef</a:t>
                      </a:r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Scolaires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Apprentis 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(CFA Habilités)</a:t>
                      </a:r>
                      <a:endParaRPr lang="fr-FR" sz="1200" b="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Individuels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Autres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2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EP1 Organisation de la production cuisine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 écrit 2h</a:t>
                      </a:r>
                      <a:endParaRPr lang="fr-FR" dirty="0"/>
                    </a:p>
                  </a:txBody>
                  <a:tcPr anchor="ctr"/>
                </a:tc>
              </a:tr>
              <a:tr h="709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EP2 Réalisation de la production cuisine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 </a:t>
                      </a:r>
                      <a:r>
                        <a:rPr lang="fr-FR" sz="1200" dirty="0" smtClean="0"/>
                        <a:t>(dont 1 PSE)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 pratique et oral 6h </a:t>
                      </a:r>
                      <a:r>
                        <a:rPr lang="fr-FR" sz="1200" dirty="0" smtClean="0"/>
                        <a:t>(Dont 1h PSE)</a:t>
                      </a:r>
                    </a:p>
                  </a:txBody>
                  <a:tcPr anchor="ctr"/>
                </a:tc>
              </a:tr>
              <a:tr h="24417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63933">
                <a:tc>
                  <a:txBody>
                    <a:bodyPr/>
                    <a:lstStyle/>
                    <a:p>
                      <a:pPr marL="449263" marR="0" lvl="0" indent="-449263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EG1 Français – Histoire géographie – Éducation civique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écrit et oral, 2h15</a:t>
                      </a:r>
                      <a:endParaRPr lang="fr-FR" dirty="0"/>
                    </a:p>
                  </a:txBody>
                  <a:tcPr anchor="ctr"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EG2 Mathématiques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 écrit 2h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EG3 Education physique et sportive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EG4 Langue vivante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oral 20 min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336550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4D6D8E-D439-4BC6-B83E-91438A66B73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5799"/>
            <a:ext cx="8229600" cy="1087017"/>
          </a:xfrm>
        </p:spPr>
        <p:txBody>
          <a:bodyPr/>
          <a:lstStyle/>
          <a:p>
            <a:r>
              <a:rPr lang="fr-FR" dirty="0" smtClean="0"/>
              <a:t>EP1 Organisation </a:t>
            </a:r>
            <a:r>
              <a:rPr lang="fr-FR" dirty="0"/>
              <a:t>de la production </a:t>
            </a:r>
            <a:r>
              <a:rPr lang="fr-FR" dirty="0" smtClean="0"/>
              <a:t>cuisine CCF</a:t>
            </a:r>
            <a:br>
              <a:rPr lang="fr-FR" dirty="0" smtClean="0"/>
            </a:br>
            <a:endParaRPr lang="fr-FR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160168"/>
              </p:ext>
            </p:extLst>
          </p:nvPr>
        </p:nvGraphicFramePr>
        <p:xfrm>
          <a:off x="395536" y="1412776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partie - écrite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partie -orale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Début de formation :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définit des contextes professionnels communs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sz="1800" b="1" i="1" u="none" strike="noStrik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 au long de la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différentes situations d’évaluation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sz="1800" b="1" i="1" u="none" strike="noStrik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fin de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cible, par candidat, 4 situations « significatives »</a:t>
                      </a:r>
                      <a:r>
                        <a:rPr lang="fr-F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 au long de la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candidat collecte des supports professionnels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 cours de la dernière année de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Court entretien</a:t>
                      </a:r>
                    </a:p>
                    <a:p>
                      <a:pPr marL="185738" indent="-185738">
                        <a:buNone/>
                      </a:pP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-le candidat rend compte de son activité  et/ou de son expérience</a:t>
                      </a:r>
                    </a:p>
                    <a:p>
                      <a:pPr marL="265113" indent="-265113">
                        <a:buNone/>
                      </a:pP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-Il répond aux questions posées par la commission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622300" marR="0" indent="-6223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QUI ?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Enseignants de culture professionnelle (cuisine, sciences appliquées et gestion)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2300" indent="-622300">
                        <a:buNone/>
                      </a:pP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 ? </a:t>
                      </a: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Professeur de cuisine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Professeur de gestion ou sciences appliquées ou professionnel (2 pers maxi)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92088"/>
          </a:xfrm>
        </p:spPr>
        <p:txBody>
          <a:bodyPr/>
          <a:lstStyle/>
          <a:p>
            <a:r>
              <a:rPr lang="fr-FR" dirty="0" smtClean="0"/>
              <a:t>EP2 Réalisation de la production de cuisine CCF</a:t>
            </a:r>
            <a:br>
              <a:rPr lang="fr-FR" dirty="0" smtClean="0"/>
            </a:br>
            <a:endParaRPr lang="fr-FR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82860"/>
              </p:ext>
            </p:extLst>
          </p:nvPr>
        </p:nvGraphicFramePr>
        <p:xfrm>
          <a:off x="395536" y="939800"/>
          <a:ext cx="8229600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situation S1 – </a:t>
                      </a:r>
                    </a:p>
                    <a:p>
                      <a:pPr algn="ctr"/>
                      <a:r>
                        <a:rPr lang="fr-FR" dirty="0" smtClean="0"/>
                        <a:t>Pratique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situation S2 –</a:t>
                      </a:r>
                    </a:p>
                    <a:p>
                      <a:pPr algn="ctr"/>
                      <a:r>
                        <a:rPr lang="fr-FR" dirty="0" smtClean="0"/>
                        <a:t> Ecrite, pratique et orale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situation – </a:t>
                      </a:r>
                    </a:p>
                    <a:p>
                      <a:pPr algn="ctr"/>
                      <a:r>
                        <a:rPr lang="fr-FR" dirty="0" smtClean="0"/>
                        <a:t>EN ENTREPRISE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050" dirty="0" smtClean="0"/>
                        <a:t>AVANT</a:t>
                      </a:r>
                      <a:r>
                        <a:rPr lang="fr-FR" sz="1050" baseline="0" dirty="0" smtClean="0"/>
                        <a:t> DECEMBRE (année Terminale)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050" dirty="0" smtClean="0"/>
                        <a:t>FIN</a:t>
                      </a:r>
                      <a:r>
                        <a:rPr lang="fr-FR" sz="1050" baseline="0" dirty="0" smtClean="0"/>
                        <a:t> DE FORMATION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050" dirty="0" smtClean="0"/>
                        <a:t>ANNEE TERMINALE</a:t>
                      </a:r>
                      <a:endParaRPr lang="fr-FR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u="sng" dirty="0" smtClean="0"/>
                        <a:t>1</a:t>
                      </a:r>
                      <a:r>
                        <a:rPr lang="fr-FR" u="sng" baseline="30000" dirty="0" smtClean="0"/>
                        <a:t>ère</a:t>
                      </a:r>
                      <a:r>
                        <a:rPr lang="fr-FR" u="sng" baseline="0" dirty="0" smtClean="0"/>
                        <a:t> partie :</a:t>
                      </a:r>
                      <a:endParaRPr lang="fr-FR" u="sng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Contrôle des denrées à l’aide d’une fiche technique (fournie)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Vérifie et met en place son poste de travail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Identifie et sélectionne les matériels nécessaires</a:t>
                      </a:r>
                    </a:p>
                    <a:p>
                      <a:pPr marL="0" indent="0">
                        <a:buNone/>
                      </a:pPr>
                      <a:r>
                        <a:rPr lang="fr-FR" u="sng" dirty="0" smtClean="0"/>
                        <a:t>2</a:t>
                      </a:r>
                      <a:r>
                        <a:rPr lang="fr-FR" u="sng" baseline="30000" dirty="0" smtClean="0"/>
                        <a:t>ème</a:t>
                      </a:r>
                      <a:r>
                        <a:rPr lang="fr-FR" u="sng" dirty="0" smtClean="0"/>
                        <a:t> partie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Confectionne une recette imposée (plat principal avec garniture)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Dresse, envoie sa production et remet en état les locaux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u="sng" dirty="0" smtClean="0"/>
                        <a:t>1</a:t>
                      </a:r>
                      <a:r>
                        <a:rPr lang="fr-FR" sz="1600" u="sng" baseline="30000" dirty="0" smtClean="0"/>
                        <a:t>ère</a:t>
                      </a:r>
                      <a:r>
                        <a:rPr lang="fr-FR" sz="1600" u="sng" dirty="0" smtClean="0"/>
                        <a:t> partie : non évaluée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Planifie son</a:t>
                      </a:r>
                      <a:r>
                        <a:rPr lang="fr-FR" sz="1600" baseline="0" dirty="0" smtClean="0"/>
                        <a:t> travail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u="sng" baseline="0" dirty="0" smtClean="0"/>
                        <a:t>2</a:t>
                      </a:r>
                      <a:r>
                        <a:rPr lang="fr-FR" sz="1600" u="sng" baseline="30000" dirty="0" smtClean="0"/>
                        <a:t>ème</a:t>
                      </a:r>
                      <a:r>
                        <a:rPr lang="fr-FR" sz="1600" u="sng" baseline="0" dirty="0" smtClean="0"/>
                        <a:t> partie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Contrôle des denrées à l’aide d’une fiche technique (fournie)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Vérifie et met en place son poste de travail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Identifie et sélectionne les matériels nécessaires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u="sng" dirty="0" smtClean="0"/>
                        <a:t>3</a:t>
                      </a:r>
                      <a:r>
                        <a:rPr lang="fr-FR" sz="1600" u="sng" baseline="30000" dirty="0" smtClean="0"/>
                        <a:t>ème</a:t>
                      </a:r>
                      <a:r>
                        <a:rPr lang="fr-FR" sz="1600" u="sng" dirty="0" smtClean="0"/>
                        <a:t> partie : 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u="sng" dirty="0" smtClean="0"/>
                        <a:t>Phase production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/>
                        <a:t>-Confectionne les 2 recettes</a:t>
                      </a:r>
                    </a:p>
                    <a:p>
                      <a:pPr marL="0" indent="357188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fr-FR" sz="1400" dirty="0" smtClean="0"/>
                        <a:t>Plat principal avec garniture</a:t>
                      </a:r>
                    </a:p>
                    <a:p>
                      <a:pPr marL="0" indent="357188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fr-FR" sz="1400" dirty="0" smtClean="0"/>
                        <a:t>Entrée ou dessert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/>
                        <a:t>-Dresse et envoi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/>
                        <a:t>-Bilan simplifié de sa production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/>
                        <a:t>-Remet en état les locaux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fr-FR" sz="1600" u="sng" dirty="0" smtClean="0"/>
                        <a:t>Phase compte rendu d’activité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Au cours des PFMP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Concertation entre professionnel et enseignant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Positionnement du</a:t>
                      </a:r>
                      <a:r>
                        <a:rPr lang="fr-FR" baseline="0" dirty="0" smtClean="0"/>
                        <a:t> candidat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06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itr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738</Words>
  <Application>Microsoft Office PowerPoint</Application>
  <PresentationFormat>Affichage à l'écran (4:3)</PresentationFormat>
  <Paragraphs>140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Titre1</vt:lpstr>
      <vt:lpstr>CAP CUISINE</vt:lpstr>
      <vt:lpstr>Le titulaire du CAP cuisine</vt:lpstr>
      <vt:lpstr>Référentiel des activités professionnelles  et certification</vt:lpstr>
      <vt:lpstr>Présentation PowerPoint</vt:lpstr>
      <vt:lpstr>Les compétences évaluées à l’examen</vt:lpstr>
      <vt:lpstr>CAP Cuisine  - 1ère session d’examen 2018 </vt:lpstr>
      <vt:lpstr>La certification CAP</vt:lpstr>
      <vt:lpstr>EP1 Organisation de la production cuisine CCF </vt:lpstr>
      <vt:lpstr>EP2 Réalisation de la production de cuisine CCF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 de caen</dc:creator>
  <cp:lastModifiedBy>ANNABEL DURAND</cp:lastModifiedBy>
  <cp:revision>85</cp:revision>
  <dcterms:created xsi:type="dcterms:W3CDTF">2006-12-28T15:22:10Z</dcterms:created>
  <dcterms:modified xsi:type="dcterms:W3CDTF">2017-10-27T07:53:29Z</dcterms:modified>
</cp:coreProperties>
</file>