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7" r:id="rId2"/>
    <p:sldId id="275" r:id="rId3"/>
    <p:sldId id="276" r:id="rId4"/>
    <p:sldId id="268" r:id="rId5"/>
    <p:sldId id="269" r:id="rId6"/>
    <p:sldId id="270" r:id="rId7"/>
    <p:sldId id="265" r:id="rId8"/>
    <p:sldId id="272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Cuisine  </a:t>
            </a:r>
            <a:r>
              <a:rPr lang="fr-FR" dirty="0" smtClean="0"/>
              <a:t>-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journée de formation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FIM Saint </a:t>
            </a:r>
            <a:r>
              <a:rPr lang="fr-FR" sz="6000" dirty="0" err="1" smtClean="0"/>
              <a:t>Lô</a:t>
            </a:r>
            <a:endParaRPr lang="fr-FR" sz="6000" dirty="0" smtClean="0"/>
          </a:p>
          <a:p>
            <a:pPr eaLnBrk="1" hangingPunct="1"/>
            <a:r>
              <a:rPr lang="fr-FR" sz="1800" dirty="0" smtClean="0"/>
              <a:t>Lundi 23 janvier 2017</a:t>
            </a:r>
            <a:endParaRPr lang="fr-FR" sz="18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71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/>
          <a:lstStyle/>
          <a:p>
            <a:r>
              <a:rPr lang="fr-FR" dirty="0" smtClean="0"/>
              <a:t>Epreuve EP2 en 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23213"/>
              </p:ext>
            </p:extLst>
          </p:nvPr>
        </p:nvGraphicFramePr>
        <p:xfrm>
          <a:off x="395536" y="939800"/>
          <a:ext cx="82296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situation S1 - Pratique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situation S2 – Pratique et orale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situation – EN ENTREPRISE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AVANT</a:t>
                      </a:r>
                      <a:r>
                        <a:rPr lang="fr-FR" sz="1050" baseline="0" dirty="0" smtClean="0"/>
                        <a:t> DECEMBRE (année Terminale)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FIN</a:t>
                      </a:r>
                      <a:r>
                        <a:rPr lang="fr-FR" sz="1050" baseline="0" dirty="0" smtClean="0"/>
                        <a:t> DE FORMATION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050" dirty="0" smtClean="0"/>
                        <a:t>ANNEE TERMINALE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u="sng" dirty="0" smtClean="0"/>
                        <a:t>1</a:t>
                      </a:r>
                      <a:r>
                        <a:rPr lang="fr-FR" u="sng" baseline="30000" dirty="0" smtClean="0"/>
                        <a:t>ère</a:t>
                      </a:r>
                      <a:r>
                        <a:rPr lang="fr-FR" u="sng" baseline="0" dirty="0" smtClean="0"/>
                        <a:t> partie :</a:t>
                      </a:r>
                      <a:endParaRPr lang="fr-FR" u="sng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Contrôle des denrées à l’aide d’une fiche technique (fournie)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Vérifie et met en place son poste de travail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Identifie et sélectionne les matériels nécessaires</a:t>
                      </a:r>
                    </a:p>
                    <a:p>
                      <a:pPr marL="0" indent="0">
                        <a:buNone/>
                      </a:pPr>
                      <a:r>
                        <a:rPr lang="fr-FR" u="sng" dirty="0" smtClean="0"/>
                        <a:t>2</a:t>
                      </a:r>
                      <a:r>
                        <a:rPr lang="fr-FR" u="sng" baseline="30000" dirty="0" smtClean="0"/>
                        <a:t>ème</a:t>
                      </a:r>
                      <a:r>
                        <a:rPr lang="fr-FR" u="sng" dirty="0" smtClean="0"/>
                        <a:t> partie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Confectionne une recette imposée (plat principal avec garniture)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Dresse, envoie sa production et remet en état les locaux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u="sng" dirty="0" smtClean="0"/>
                        <a:t>1</a:t>
                      </a:r>
                      <a:r>
                        <a:rPr lang="fr-FR" sz="1600" u="sng" baseline="30000" dirty="0" smtClean="0"/>
                        <a:t>ère</a:t>
                      </a:r>
                      <a:r>
                        <a:rPr lang="fr-FR" sz="1600" u="sng" dirty="0" smtClean="0"/>
                        <a:t> partie : non évaluée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Planifie son</a:t>
                      </a:r>
                      <a:r>
                        <a:rPr lang="fr-FR" sz="1600" baseline="0" dirty="0" smtClean="0"/>
                        <a:t> travail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baseline="0" dirty="0" smtClean="0"/>
                        <a:t>2</a:t>
                      </a:r>
                      <a:r>
                        <a:rPr lang="fr-FR" sz="1600" u="sng" baseline="30000" dirty="0" smtClean="0"/>
                        <a:t>ème</a:t>
                      </a:r>
                      <a:r>
                        <a:rPr lang="fr-FR" sz="1600" u="sng" baseline="0" dirty="0" smtClean="0"/>
                        <a:t> partie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Contrôle des denrées à l’aide d’une fiche technique (fournie)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Vérifie et met en place son poste de travail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600" dirty="0" smtClean="0"/>
                        <a:t>Identifie et sélectionne les matériels nécessaires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dirty="0" smtClean="0"/>
                        <a:t>3</a:t>
                      </a:r>
                      <a:r>
                        <a:rPr lang="fr-FR" sz="1600" u="sng" baseline="30000" dirty="0" smtClean="0"/>
                        <a:t>ème</a:t>
                      </a:r>
                      <a:r>
                        <a:rPr lang="fr-FR" sz="1600" u="sng" dirty="0" smtClean="0"/>
                        <a:t> partie :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u="sng" dirty="0" smtClean="0"/>
                        <a:t>Phase production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-Confectionne les 2 recettes</a:t>
                      </a:r>
                    </a:p>
                    <a:p>
                      <a:pPr marL="0" indent="357188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fr-FR" sz="1400" dirty="0" smtClean="0"/>
                        <a:t>Plat principal avec garniture</a:t>
                      </a:r>
                    </a:p>
                    <a:p>
                      <a:pPr marL="0" indent="357188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fr-FR" sz="1400" dirty="0" smtClean="0"/>
                        <a:t>Entrée ou dessert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-Dresse et envoi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-Bilan simplifié de sa production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/>
                        <a:t>-Remet en état les locaux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fr-FR" sz="1600" u="sng" dirty="0" smtClean="0"/>
                        <a:t>Phase compte rendu d’activité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Au cours des PFMP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Concertation entre professionnel et enseignant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Positionnement du</a:t>
                      </a:r>
                      <a:r>
                        <a:rPr lang="fr-FR" baseline="0" dirty="0" smtClean="0"/>
                        <a:t> candidat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6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Epreuve EP2 – EPREUVE PONCTUELLE 5 heures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131636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 : 20 min </a:t>
            </a:r>
            <a:r>
              <a:rPr lang="fr-FR" sz="1400" dirty="0" smtClean="0"/>
              <a:t>non </a:t>
            </a:r>
            <a:r>
              <a:rPr lang="fr-FR" sz="1400" dirty="0"/>
              <a:t>évaluée </a:t>
            </a: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-planifie son travail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3212976"/>
            <a:ext cx="4032448" cy="297524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10 min</a:t>
            </a:r>
          </a:p>
          <a:p>
            <a:pPr marL="0" indent="0">
              <a:buNone/>
            </a:pPr>
            <a:r>
              <a:rPr lang="fr-FR" dirty="0" smtClean="0"/>
              <a:t>-Contrôle les denrées à l’aide des fiches techniques</a:t>
            </a:r>
          </a:p>
          <a:p>
            <a:pPr marL="0" indent="0">
              <a:buNone/>
            </a:pPr>
            <a:r>
              <a:rPr lang="fr-FR" dirty="0" smtClean="0"/>
              <a:t>-Vérifie et met en place son poste de travail</a:t>
            </a:r>
          </a:p>
          <a:p>
            <a:pPr marL="0" indent="0">
              <a:buNone/>
            </a:pPr>
            <a:r>
              <a:rPr lang="fr-FR" dirty="0" smtClean="0"/>
              <a:t>-Sélectionne les matériels nécessaires</a:t>
            </a:r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484784"/>
            <a:ext cx="4182616" cy="4752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4h30</a:t>
            </a:r>
          </a:p>
          <a:p>
            <a:pPr marL="0" indent="0">
              <a:buNone/>
            </a:pPr>
            <a:r>
              <a:rPr lang="fr-FR" u="sng" dirty="0" smtClean="0"/>
              <a:t>1</a:t>
            </a:r>
            <a:r>
              <a:rPr lang="fr-FR" u="sng" baseline="30000" dirty="0" smtClean="0"/>
              <a:t>ère</a:t>
            </a:r>
            <a:r>
              <a:rPr lang="fr-FR" u="sng" dirty="0" smtClean="0"/>
              <a:t> phase : production</a:t>
            </a:r>
            <a:r>
              <a:rPr lang="fr-FR" dirty="0" smtClean="0"/>
              <a:t> 4h20</a:t>
            </a:r>
          </a:p>
          <a:p>
            <a:pPr marL="0" indent="0">
              <a:buNone/>
            </a:pPr>
            <a:r>
              <a:rPr lang="fr-FR" dirty="0" smtClean="0"/>
              <a:t>-Confectionne les 2 recettes</a:t>
            </a:r>
          </a:p>
          <a:p>
            <a:pPr marL="0" indent="35718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 smtClean="0"/>
              <a:t>Plat principal avec garniture</a:t>
            </a:r>
          </a:p>
          <a:p>
            <a:pPr marL="0" indent="35718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 smtClean="0"/>
              <a:t>Entrée ou dessert</a:t>
            </a:r>
          </a:p>
          <a:p>
            <a:pPr marL="0" indent="0">
              <a:buNone/>
            </a:pPr>
            <a:r>
              <a:rPr lang="fr-FR" dirty="0" smtClean="0"/>
              <a:t>-Dresse et envoi</a:t>
            </a:r>
          </a:p>
          <a:p>
            <a:pPr marL="0" indent="0">
              <a:buNone/>
            </a:pPr>
            <a:r>
              <a:rPr lang="fr-FR" dirty="0" smtClean="0"/>
              <a:t>-Bilan simplifié de sa production</a:t>
            </a:r>
          </a:p>
          <a:p>
            <a:pPr marL="0" indent="0">
              <a:buNone/>
            </a:pPr>
            <a:r>
              <a:rPr lang="fr-FR" dirty="0" smtClean="0"/>
              <a:t>-Remet en état les locaux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u="sng" dirty="0" smtClean="0"/>
              <a:t>2</a:t>
            </a:r>
            <a:r>
              <a:rPr lang="fr-FR" u="sng" baseline="30000" dirty="0" smtClean="0"/>
              <a:t>ème</a:t>
            </a:r>
            <a:r>
              <a:rPr lang="fr-FR" u="sng" dirty="0" smtClean="0"/>
              <a:t> phase : Compte rendu d’activité </a:t>
            </a:r>
            <a:r>
              <a:rPr lang="fr-FR" dirty="0" smtClean="0"/>
              <a:t>10 min max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30319"/>
          </a:xfrm>
        </p:spPr>
        <p:txBody>
          <a:bodyPr/>
          <a:lstStyle/>
          <a:p>
            <a:r>
              <a:rPr lang="fr-FR" dirty="0" smtClean="0"/>
              <a:t>Journée de formation 23 janvier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43400"/>
          </a:xfrm>
        </p:spPr>
        <p:txBody>
          <a:bodyPr/>
          <a:lstStyle/>
          <a:p>
            <a:r>
              <a:rPr lang="fr-FR" dirty="0" smtClean="0"/>
              <a:t>Travail ingénierie pédagogique</a:t>
            </a:r>
          </a:p>
          <a:p>
            <a:r>
              <a:rPr lang="fr-FR" dirty="0" smtClean="0"/>
              <a:t>Calendrier de formation</a:t>
            </a:r>
          </a:p>
          <a:p>
            <a:r>
              <a:rPr lang="fr-FR" dirty="0" smtClean="0"/>
              <a:t>Répartition, complémentarité en culture professionnelle</a:t>
            </a:r>
          </a:p>
          <a:p>
            <a:pPr marL="0" indent="0">
              <a:buNone/>
            </a:pPr>
            <a:r>
              <a:rPr lang="fr-FR" sz="1800" i="1" dirty="0" smtClean="0"/>
              <a:t>Pause</a:t>
            </a:r>
          </a:p>
          <a:p>
            <a:r>
              <a:rPr lang="fr-FR" dirty="0" smtClean="0"/>
              <a:t>Présentation des séquences d’apprentissage et tableau de stratégie globale</a:t>
            </a:r>
          </a:p>
          <a:p>
            <a:pPr marL="0" indent="0">
              <a:buNone/>
            </a:pPr>
            <a:r>
              <a:rPr lang="fr-FR" sz="1800" i="1" dirty="0" smtClean="0"/>
              <a:t>Repas</a:t>
            </a:r>
          </a:p>
          <a:p>
            <a:r>
              <a:rPr lang="fr-FR" dirty="0" smtClean="0"/>
              <a:t>Traçabilité du parcours de formation</a:t>
            </a:r>
          </a:p>
          <a:p>
            <a:r>
              <a:rPr lang="fr-FR" dirty="0" smtClean="0"/>
              <a:t>Livret de formation</a:t>
            </a:r>
          </a:p>
          <a:p>
            <a:r>
              <a:rPr lang="fr-FR" dirty="0" smtClean="0"/>
              <a:t>Epreuves de certification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1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499" y="476672"/>
            <a:ext cx="8712968" cy="1143000"/>
          </a:xfrm>
        </p:spPr>
        <p:txBody>
          <a:bodyPr/>
          <a:lstStyle/>
          <a:p>
            <a:r>
              <a:rPr lang="fr-FR" dirty="0" smtClean="0"/>
              <a:t>Le travail d’ingénierie de formation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FFD954-CFD2-4CBE-9626-2CBA5E18365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3728" y="62373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Source : Guide pédagogique CAP cuisine 30/06/2016</a:t>
            </a:r>
            <a:endParaRPr lang="fr-FR" sz="1800" dirty="0"/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8" y="1484784"/>
            <a:ext cx="915810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0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Cuisine  </a:t>
            </a:r>
            <a:r>
              <a:rPr lang="fr-FR" dirty="0" smtClean="0"/>
              <a:t>- 1</a:t>
            </a:r>
            <a:r>
              <a:rPr lang="fr-FR" baseline="30000" dirty="0" smtClean="0"/>
              <a:t>ère</a:t>
            </a:r>
            <a:r>
              <a:rPr lang="fr-FR" dirty="0" smtClean="0"/>
              <a:t> session d’examen 2018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Les épreuves d’examen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968"/>
          </a:xfrm>
        </p:spPr>
        <p:txBody>
          <a:bodyPr/>
          <a:lstStyle/>
          <a:p>
            <a:r>
              <a:rPr lang="fr-FR" dirty="0" smtClean="0"/>
              <a:t>La certification CAP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0234"/>
              </p:ext>
            </p:extLst>
          </p:nvPr>
        </p:nvGraphicFramePr>
        <p:xfrm>
          <a:off x="395536" y="1124744"/>
          <a:ext cx="8317848" cy="51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512168"/>
                <a:gridCol w="211481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Coef</a:t>
                      </a:r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Scolaires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Apprentis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(CFA Habilités)</a:t>
                      </a:r>
                      <a:endParaRPr lang="fr-FR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Individuels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Autres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 la production cuisine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 écrit 2h</a:t>
                      </a:r>
                      <a:endParaRPr lang="fr-FR" dirty="0"/>
                    </a:p>
                  </a:txBody>
                  <a:tcPr anchor="ctr"/>
                </a:tc>
              </a:tr>
              <a:tr h="709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Réalisation de la production cuisine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sz="1200" dirty="0" smtClean="0"/>
                        <a:t>(dont 1 PSE)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 pratique et oral 6h </a:t>
                      </a:r>
                      <a:r>
                        <a:rPr lang="fr-FR" sz="1200" dirty="0" smtClean="0"/>
                        <a:t>(Dont 1h PSE)</a:t>
                      </a:r>
                    </a:p>
                  </a:txBody>
                  <a:tcPr anchor="ctr"/>
                </a:tc>
              </a:tr>
              <a:tr h="2441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33">
                <a:tc>
                  <a:txBody>
                    <a:bodyPr/>
                    <a:lstStyle/>
                    <a:p>
                      <a:pPr marL="449263" marR="0" lvl="0" indent="-449263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EG1 Français – Histoire géographie – Éducation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écrit et oral, 2h15</a:t>
                      </a:r>
                      <a:endParaRPr lang="fr-FR" dirty="0"/>
                    </a:p>
                  </a:txBody>
                  <a:tcPr anchor="ctr"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EG2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 écrit 2h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EG3 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EG4 Langue vivante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oral 20 min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30288"/>
          </a:xfrm>
        </p:spPr>
        <p:txBody>
          <a:bodyPr/>
          <a:lstStyle/>
          <a:p>
            <a:r>
              <a:rPr lang="fr-FR" dirty="0" smtClean="0"/>
              <a:t>EP1 Organisation de la production cuisine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 partir d’un contexte professionnel, le candidat doit organiser une production de cuisine.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 smtClean="0"/>
              <a:t>Compétences évaluées :</a:t>
            </a:r>
          </a:p>
          <a:p>
            <a:pPr marL="0" indent="0">
              <a:buNone/>
            </a:pPr>
            <a:r>
              <a:rPr lang="fr-FR" dirty="0" smtClean="0"/>
              <a:t>C1 Réceptionner, contrôler et stocker les marchandises</a:t>
            </a:r>
          </a:p>
          <a:p>
            <a:pPr marL="0" indent="0">
              <a:buNone/>
            </a:pPr>
            <a:r>
              <a:rPr lang="fr-FR" dirty="0" smtClean="0"/>
              <a:t>C2 Collecter l’ensemble des informations et organiser sa production culinaire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u="sng" dirty="0" smtClean="0"/>
              <a:t>Critères d’évaluation : </a:t>
            </a:r>
            <a:r>
              <a:rPr lang="fr-FR" i="1" dirty="0" smtClean="0"/>
              <a:t>voir colonne « indicateurs de performance » du référentiel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fr-FR" sz="1000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087017"/>
          </a:xfrm>
        </p:spPr>
        <p:txBody>
          <a:bodyPr/>
          <a:lstStyle/>
          <a:p>
            <a:r>
              <a:rPr lang="fr-FR" dirty="0" smtClean="0"/>
              <a:t>Epreuve EP1 en 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160168"/>
              </p:ext>
            </p:extLst>
          </p:nvPr>
        </p:nvGraphicFramePr>
        <p:xfrm>
          <a:off x="395536" y="1412776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partie - écrite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partie -orale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Début de formation :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définit des contextes professionnels communs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différentes situations d’évaluation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fin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cible, par candidat, 4 situations « significatives »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collecte des supports professionnels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cours de la dernière année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Court entretien</a:t>
                      </a:r>
                    </a:p>
                    <a:p>
                      <a:pPr marL="185738" indent="-185738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 candidat rend compte de son activité  et/ou de son expérience</a:t>
                      </a:r>
                    </a:p>
                    <a:p>
                      <a:pPr marL="265113" indent="-265113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-Il répond aux questions posées par la commission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22300" marR="0" indent="-6223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QUI ?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Enseignants de culture professionnelle (cuisine, sciences appliquées et gestion)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2300" indent="-622300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?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cuisine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gestion ou sciences appliquées ou professionnel (2 pers maxi)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087017"/>
          </a:xfrm>
        </p:spPr>
        <p:txBody>
          <a:bodyPr/>
          <a:lstStyle/>
          <a:p>
            <a:r>
              <a:rPr lang="fr-FR" dirty="0" smtClean="0"/>
              <a:t>Epreuve EP1 en PONCTUEL</a:t>
            </a: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18647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 smtClean="0"/>
              <a:t>ETUDE DE CAS </a:t>
            </a:r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r>
              <a:rPr lang="fr-FR" dirty="0" smtClean="0"/>
              <a:t>mobilisant les 3 enseignements de culture professionnelle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4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30288"/>
          </a:xfrm>
        </p:spPr>
        <p:txBody>
          <a:bodyPr/>
          <a:lstStyle/>
          <a:p>
            <a:r>
              <a:rPr lang="fr-FR" dirty="0" smtClean="0"/>
              <a:t>EP2 Réalisation de la production cuisine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 candidat réalise la production de cuisine qu’il doit planifier en fonction des consignes données.</a:t>
            </a:r>
          </a:p>
          <a:p>
            <a:pPr marL="0" indent="0">
              <a:buNone/>
            </a:pPr>
            <a:r>
              <a:rPr lang="fr-FR" sz="1800" dirty="0" smtClean="0"/>
              <a:t>Il dispose de son carnet de techniques professionnelles</a:t>
            </a:r>
            <a:endParaRPr lang="fr-FR" sz="1800" dirty="0"/>
          </a:p>
          <a:p>
            <a:pPr marL="0" indent="0">
              <a:buNone/>
            </a:pPr>
            <a:r>
              <a:rPr lang="fr-FR" u="sng" dirty="0" smtClean="0"/>
              <a:t>Compétences évaluées :</a:t>
            </a:r>
          </a:p>
          <a:p>
            <a:pPr marL="0" indent="0">
              <a:buNone/>
            </a:pPr>
            <a:r>
              <a:rPr lang="fr-FR" dirty="0" smtClean="0"/>
              <a:t>C 3, C 4, C 5, C 6 (PÔLE 2)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FR" u="sng" dirty="0" smtClean="0"/>
              <a:t>Critères d’évaluation : </a:t>
            </a:r>
            <a:r>
              <a:rPr lang="fr-FR" i="1" dirty="0" smtClean="0"/>
              <a:t>voir colonne « indicateurs de performance » du référentiel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fr-FR" sz="1000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9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678</Words>
  <Application>Microsoft Office PowerPoint</Application>
  <PresentationFormat>Affichage à l'écran (4:3)</PresentationFormat>
  <Paragraphs>138</Paragraphs>
  <Slides>11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Titre1</vt:lpstr>
      <vt:lpstr>CAP Cuisine  - 2ème journée de formation </vt:lpstr>
      <vt:lpstr>Journée de formation 23 janvier 2017</vt:lpstr>
      <vt:lpstr>Le travail d’ingénierie de formation</vt:lpstr>
      <vt:lpstr>CAP Cuisine  - 1ère session d’examen 2018 </vt:lpstr>
      <vt:lpstr>La certification CAP</vt:lpstr>
      <vt:lpstr>EP1 Organisation de la production cuisine</vt:lpstr>
      <vt:lpstr>Epreuve EP1 en CCF </vt:lpstr>
      <vt:lpstr>Epreuve EP1 en PONCTUEL</vt:lpstr>
      <vt:lpstr>EP2 Réalisation de la production cuisine</vt:lpstr>
      <vt:lpstr>Epreuve EP2 en CCF </vt:lpstr>
      <vt:lpstr>Epreuve EP2 – EPREUVE PONCTUELLE 5 heures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76</cp:revision>
  <dcterms:created xsi:type="dcterms:W3CDTF">2006-12-28T15:22:10Z</dcterms:created>
  <dcterms:modified xsi:type="dcterms:W3CDTF">2017-01-21T12:37:30Z</dcterms:modified>
</cp:coreProperties>
</file>