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3"/>
  </p:notesMasterIdLst>
  <p:handoutMasterIdLst>
    <p:handoutMasterId r:id="rId24"/>
  </p:handoutMasterIdLst>
  <p:sldIdLst>
    <p:sldId id="256" r:id="rId5"/>
    <p:sldId id="266" r:id="rId6"/>
    <p:sldId id="267" r:id="rId7"/>
    <p:sldId id="268" r:id="rId8"/>
    <p:sldId id="271" r:id="rId9"/>
    <p:sldId id="273" r:id="rId10"/>
    <p:sldId id="275" r:id="rId11"/>
    <p:sldId id="276" r:id="rId12"/>
    <p:sldId id="278" r:id="rId13"/>
    <p:sldId id="279" r:id="rId14"/>
    <p:sldId id="277" r:id="rId15"/>
    <p:sldId id="282" r:id="rId16"/>
    <p:sldId id="284" r:id="rId17"/>
    <p:sldId id="285" r:id="rId18"/>
    <p:sldId id="286" r:id="rId19"/>
    <p:sldId id="289" r:id="rId20"/>
    <p:sldId id="287" r:id="rId21"/>
    <p:sldId id="288" r:id="rId22"/>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05" autoAdjust="0"/>
  </p:normalViewPr>
  <p:slideViewPr>
    <p:cSldViewPr snapToGrid="0">
      <p:cViewPr>
        <p:scale>
          <a:sx n="80" d="100"/>
          <a:sy n="80" d="100"/>
        </p:scale>
        <p:origin x="258" y="-222"/>
      </p:cViewPr>
      <p:guideLst/>
    </p:cSldViewPr>
  </p:slideViewPr>
  <p:notesTextViewPr>
    <p:cViewPr>
      <p:scale>
        <a:sx n="1" d="1"/>
        <a:sy n="1" d="1"/>
      </p:scale>
      <p:origin x="0" y="0"/>
    </p:cViewPr>
  </p:notesTextViewPr>
  <p:notesViewPr>
    <p:cSldViewPr snapToGrid="0">
      <p:cViewPr varScale="1">
        <p:scale>
          <a:sx n="89" d="100"/>
          <a:sy n="89" d="100"/>
        </p:scale>
        <p:origin x="30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86FBD39-2C21-4D0D-A2C7-C0EDC0788C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11AC61D-3CF0-495A-8E50-BA145ADD8D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3A5012-FB5C-419D-9FFA-9CFE60DE1D22}" type="datetimeFigureOut">
              <a:rPr lang="fr-FR" smtClean="0"/>
              <a:t>26/03/2020</a:t>
            </a:fld>
            <a:endParaRPr lang="fr-FR"/>
          </a:p>
        </p:txBody>
      </p:sp>
      <p:sp>
        <p:nvSpPr>
          <p:cNvPr id="4" name="Espace réservé du pied de page 3">
            <a:extLst>
              <a:ext uri="{FF2B5EF4-FFF2-40B4-BE49-F238E27FC236}">
                <a16:creationId xmlns:a16="http://schemas.microsoft.com/office/drawing/2014/main" id="{4B727784-EAB1-42D7-977E-8AC5D16492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E3A74A8-F26A-4C1B-8C93-5A533FFC60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9A9716-D62D-4AED-A353-32180D331817}" type="slidenum">
              <a:rPr lang="fr-FR" smtClean="0"/>
              <a:t>‹N°›</a:t>
            </a:fld>
            <a:endParaRPr lang="fr-FR"/>
          </a:p>
        </p:txBody>
      </p:sp>
    </p:spTree>
    <p:extLst>
      <p:ext uri="{BB962C8B-B14F-4D97-AF65-F5344CB8AC3E}">
        <p14:creationId xmlns:p14="http://schemas.microsoft.com/office/powerpoint/2010/main" val="45583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80CE4-8A6D-4614-941B-8796579ED29D}" type="datetimeFigureOut">
              <a:rPr lang="fr-FR" noProof="0" smtClean="0"/>
              <a:t>26/03/2020</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BFA25-7169-4662-A8A2-95ECCB7AF2E2}" type="slidenum">
              <a:rPr lang="fr-FR" noProof="0" smtClean="0"/>
              <a:t>‹N°›</a:t>
            </a:fld>
            <a:endParaRPr lang="fr-FR" noProof="0"/>
          </a:p>
        </p:txBody>
      </p:sp>
    </p:spTree>
    <p:extLst>
      <p:ext uri="{BB962C8B-B14F-4D97-AF65-F5344CB8AC3E}">
        <p14:creationId xmlns:p14="http://schemas.microsoft.com/office/powerpoint/2010/main" val="1493083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B3BFA25-7169-4662-A8A2-95ECCB7AF2E2}" type="slidenum">
              <a:rPr lang="fr-FR" smtClean="0"/>
              <a:t>1</a:t>
            </a:fld>
            <a:endParaRPr lang="fr-FR"/>
          </a:p>
        </p:txBody>
      </p:sp>
    </p:spTree>
    <p:extLst>
      <p:ext uri="{BB962C8B-B14F-4D97-AF65-F5344CB8AC3E}">
        <p14:creationId xmlns:p14="http://schemas.microsoft.com/office/powerpoint/2010/main" val="23617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fr-FR" noProof="0"/>
              <a:t>Modifiez le style du titre</a:t>
            </a:r>
          </a:p>
        </p:txBody>
      </p:sp>
      <p:sp>
        <p:nvSpPr>
          <p:cNvPr id="3" name="Sous-titre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p>
            <a:pPr rtl="0"/>
            <a:fld id="{037B487E-E24F-4A7F-B1D5-F9A7E13B1235}"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94" y="4289374"/>
            <a:ext cx="10364432" cy="811610"/>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03C0C16-7AA3-49E2-ADC3-8B2691DE796D}"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609599"/>
            <a:ext cx="10364452" cy="3427245"/>
          </a:xfrm>
        </p:spPr>
        <p:txBody>
          <a:bodyPr rtlCol="0" anchor="ctr"/>
          <a:lstStyle>
            <a:lvl1pPr algn="ctr">
              <a:defRPr sz="3200"/>
            </a:lvl1pPr>
          </a:lstStyle>
          <a:p>
            <a:pPr rtl="0"/>
            <a:r>
              <a:rPr lang="fr-FR" noProof="0"/>
              <a:t>Modifiez le style du titre</a:t>
            </a:r>
          </a:p>
        </p:txBody>
      </p:sp>
      <p:sp>
        <p:nvSpPr>
          <p:cNvPr id="4" name="Espace réservé du texte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B0AA0DF-4593-4475-A627-0B7E469A2A78}"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1446212" y="609600"/>
            <a:ext cx="9302752" cy="2992904"/>
          </a:xfrm>
        </p:spPr>
        <p:txBody>
          <a:bodyPr rtlCol="0" anchor="ctr"/>
          <a:lstStyle>
            <a:lvl1pPr>
              <a:defRPr sz="3200"/>
            </a:lvl1pPr>
          </a:lstStyle>
          <a:p>
            <a:pPr rtl="0"/>
            <a:r>
              <a:rPr lang="fr-FR" noProof="0"/>
              <a:t>Modifiez le style du titre</a:t>
            </a:r>
          </a:p>
        </p:txBody>
      </p:sp>
      <p:sp>
        <p:nvSpPr>
          <p:cNvPr id="12" name="Espace réservé au texte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4" name="Espace réservé du texte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4097D445-7909-42BF-B04A-7382FB07A825}"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13" name="Zone de texte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fr-FR" sz="8000" noProof="0">
                <a:solidFill>
                  <a:schemeClr val="tx1"/>
                </a:solidFill>
                <a:effectLst/>
              </a:rPr>
              <a:t>“</a:t>
            </a:r>
          </a:p>
        </p:txBody>
      </p:sp>
      <p:sp>
        <p:nvSpPr>
          <p:cNvPr id="14" name="Zone de texte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avec le nom">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5" y="2138721"/>
            <a:ext cx="10364452" cy="2511835"/>
          </a:xfrm>
        </p:spPr>
        <p:txBody>
          <a:bodyPr rtlCol="0" anchor="b"/>
          <a:lstStyle>
            <a:lvl1pPr algn="ctr">
              <a:defRPr sz="3200"/>
            </a:lvl1pPr>
          </a:lstStyle>
          <a:p>
            <a:pPr rtl="0"/>
            <a:r>
              <a:rPr lang="fr-FR" noProof="0"/>
              <a:t>Modifiez le style du titre</a:t>
            </a:r>
          </a:p>
        </p:txBody>
      </p:sp>
      <p:sp>
        <p:nvSpPr>
          <p:cNvPr id="4" name="Espace réservé du texte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89D9ABE3-FDA6-4686-AB7E-65F9C823B9E3}"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re 1"/>
          <p:cNvSpPr>
            <a:spLocks noGrp="1"/>
          </p:cNvSpPr>
          <p:nvPr>
            <p:ph type="title"/>
          </p:nvPr>
        </p:nvSpPr>
        <p:spPr>
          <a:xfrm>
            <a:off x="913774" y="609600"/>
            <a:ext cx="10364452" cy="1605094"/>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D0F4200E-480E-4BBE-969B-E51C00A9276C}" type="datetime1">
              <a:rPr lang="fr-FR" noProof="0" smtClean="0"/>
              <a:t>26/03/2020</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image">
    <p:spTree>
      <p:nvGrpSpPr>
        <p:cNvPr id="1" name=""/>
        <p:cNvGrpSpPr/>
        <p:nvPr/>
      </p:nvGrpSpPr>
      <p:grpSpPr>
        <a:xfrm>
          <a:off x="0" y="0"/>
          <a:ext cx="0" cy="0"/>
          <a:chOff x="0" y="0"/>
          <a:chExt cx="0" cy="0"/>
        </a:xfrm>
      </p:grpSpPr>
      <p:pic>
        <p:nvPicPr>
          <p:cNvPr id="16" name="Imag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re 1"/>
          <p:cNvSpPr>
            <a:spLocks noGrp="1"/>
          </p:cNvSpPr>
          <p:nvPr>
            <p:ph type="title"/>
          </p:nvPr>
        </p:nvSpPr>
        <p:spPr>
          <a:xfrm>
            <a:off x="913774" y="610772"/>
            <a:ext cx="10364452" cy="1603922"/>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1" name="Espace réservé du texte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2" name="Espace réservé du texte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3" name="Espace réservé d’image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4" name="Espace réservé du texte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5" name="Espace réservé du texte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image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7" name="Espace réservé du texte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72584454-A34A-4089-B63C-357C6BCB53D6}" type="datetime1">
              <a:rPr lang="fr-FR" noProof="0" smtClean="0"/>
              <a:t>26/03/2020</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11" name="Espace réservé du texte vertical 2"/>
          <p:cNvSpPr>
            <a:spLocks noGrp="1"/>
          </p:cNvSpPr>
          <p:nvPr>
            <p:ph type="body" orient="vert" sz="quarter" idx="13" hasCustomPrompt="1"/>
          </p:nvPr>
        </p:nvSpPr>
        <p:spPr>
          <a:xfrm>
            <a:off x="913775" y="2367093"/>
            <a:ext cx="10364452" cy="3424107"/>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EB96485-7BEB-453A-8F49-D5DC40F15A93}"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Imag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vertical 1"/>
          <p:cNvSpPr>
            <a:spLocks noGrp="1"/>
          </p:cNvSpPr>
          <p:nvPr>
            <p:ph type="title" orient="vert"/>
          </p:nvPr>
        </p:nvSpPr>
        <p:spPr>
          <a:xfrm>
            <a:off x="8724900" y="609601"/>
            <a:ext cx="2553326" cy="5181599"/>
          </a:xfrm>
        </p:spPr>
        <p:txBody>
          <a:bodyPr vert="eaVert" rtlCol="0"/>
          <a:lstStyle>
            <a:lvl1pPr algn="l">
              <a:defRPr/>
            </a:lvl1pPr>
          </a:lstStyle>
          <a:p>
            <a:pPr rtl="0"/>
            <a:r>
              <a:rPr lang="fr-FR" noProof="0"/>
              <a:t>Modifiez le style du titre</a:t>
            </a:r>
          </a:p>
        </p:txBody>
      </p:sp>
      <p:sp>
        <p:nvSpPr>
          <p:cNvPr id="8" name="Espace réservé du texte vertical 2"/>
          <p:cNvSpPr>
            <a:spLocks noGrp="1"/>
          </p:cNvSpPr>
          <p:nvPr>
            <p:ph type="body" orient="vert" sz="quarter" idx="13" hasCustomPrompt="1"/>
          </p:nvPr>
        </p:nvSpPr>
        <p:spPr>
          <a:xfrm>
            <a:off x="913775" y="609601"/>
            <a:ext cx="7658724" cy="5181599"/>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34140D4C-0354-4E3D-BB5C-3F0EFF0E9EAE}"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E748D453-38E9-4C11-AD17-592EB66FC4EB}"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Imag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12" name="Espace réservé du contenu 2"/>
          <p:cNvSpPr>
            <a:spLocks noGrp="1"/>
          </p:cNvSpPr>
          <p:nvPr>
            <p:ph sz="quarter" idx="13" hasCustomPrompt="1"/>
          </p:nvPr>
        </p:nvSpPr>
        <p:spPr>
          <a:xfrm>
            <a:off x="913774" y="2367092"/>
            <a:ext cx="10363826"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C33348AA-7210-45E8-BE03-E647C51F224D}"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9" name="Imag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828563"/>
            <a:ext cx="10351752" cy="2736819"/>
          </a:xfrm>
        </p:spPr>
        <p:txBody>
          <a:bodyPr rtlCol="0" anchor="b">
            <a:normAutofit/>
          </a:bodyPr>
          <a:lstStyle>
            <a:lvl1pP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7CE7141F-223A-4953-9728-1D93A9F5D4A7}" type="datetime1">
              <a:rPr lang="fr-FR" noProof="0" smtClean="0"/>
              <a:t>26/03/2020</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1"/>
          <p:cNvSpPr>
            <a:spLocks noGrp="1"/>
          </p:cNvSpPr>
          <p:nvPr>
            <p:ph type="title"/>
          </p:nvPr>
        </p:nvSpPr>
        <p:spPr>
          <a:xfrm>
            <a:off x="913775" y="618517"/>
            <a:ext cx="10364451" cy="1596177"/>
          </a:xfrm>
        </p:spPr>
        <p:txBody>
          <a:bodyPr rtlCol="0"/>
          <a:lstStyle/>
          <a:p>
            <a:pPr rtl="0"/>
            <a:r>
              <a:rPr lang="fr-FR" noProof="0"/>
              <a:t>Modifiez le style du titre</a:t>
            </a:r>
          </a:p>
        </p:txBody>
      </p:sp>
      <p:sp>
        <p:nvSpPr>
          <p:cNvPr id="12" name="Espace réservé du contenu 2"/>
          <p:cNvSpPr>
            <a:spLocks noGrp="1"/>
          </p:cNvSpPr>
          <p:nvPr>
            <p:ph sz="quarter" idx="13" hasCustomPrompt="1"/>
          </p:nvPr>
        </p:nvSpPr>
        <p:spPr>
          <a:xfrm>
            <a:off x="913774" y="2367092"/>
            <a:ext cx="5106026"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contenu 3"/>
          <p:cNvSpPr>
            <a:spLocks noGrp="1"/>
          </p:cNvSpPr>
          <p:nvPr>
            <p:ph sz="quarter" idx="14" hasCustomPrompt="1"/>
          </p:nvPr>
        </p:nvSpPr>
        <p:spPr>
          <a:xfrm>
            <a:off x="6172200" y="2367092"/>
            <a:ext cx="5105400"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4BDE20D7-D261-4B6F-B69B-3C5A0BDB3B96}"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Imag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1"/>
          <p:cNvSpPr>
            <a:spLocks noGrp="1"/>
          </p:cNvSpPr>
          <p:nvPr>
            <p:ph type="title"/>
          </p:nvPr>
        </p:nvSpPr>
        <p:spPr>
          <a:xfrm>
            <a:off x="913775" y="618517"/>
            <a:ext cx="10364451" cy="1596177"/>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913773" y="2371018"/>
            <a:ext cx="5106029"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2" name="Espace réservé du contenu 3"/>
          <p:cNvSpPr>
            <a:spLocks noGrp="1"/>
          </p:cNvSpPr>
          <p:nvPr>
            <p:ph sz="quarter" idx="13" hasCustomPrompt="1"/>
          </p:nvPr>
        </p:nvSpPr>
        <p:spPr>
          <a:xfrm>
            <a:off x="913774" y="3051012"/>
            <a:ext cx="5106027" cy="274018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72198" y="2371018"/>
            <a:ext cx="5106029"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3" name="Espace réservé du contenu 5"/>
          <p:cNvSpPr>
            <a:spLocks noGrp="1"/>
          </p:cNvSpPr>
          <p:nvPr>
            <p:ph sz="quarter" idx="14" hasCustomPrompt="1"/>
          </p:nvPr>
        </p:nvSpPr>
        <p:spPr>
          <a:xfrm>
            <a:off x="6172200" y="3051012"/>
            <a:ext cx="5105401" cy="274018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41A31E03-91B7-491F-B513-194EF39F134B}" type="datetime1">
              <a:rPr lang="fr-FR" noProof="0" smtClean="0"/>
              <a:t>26/03/2020</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14F2DD67-E8F3-4A29-9461-4E2CBA51815E}" type="datetime1">
              <a:rPr lang="fr-FR" noProof="0" smtClean="0"/>
              <a:t>26/03/2020</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ce réservé de la date 1"/>
          <p:cNvSpPr>
            <a:spLocks noGrp="1"/>
          </p:cNvSpPr>
          <p:nvPr>
            <p:ph type="dt" sz="half" idx="10"/>
          </p:nvPr>
        </p:nvSpPr>
        <p:spPr/>
        <p:txBody>
          <a:bodyPr rtlCol="0"/>
          <a:lstStyle/>
          <a:p>
            <a:pPr rtl="0"/>
            <a:fld id="{146F1CE0-95E7-4D7A-89A1-D8DB049C1D56}" type="datetime1">
              <a:rPr lang="fr-FR" noProof="0" smtClean="0"/>
              <a:t>26/03/2020</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Imag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5" y="609600"/>
            <a:ext cx="3935688" cy="2023252"/>
          </a:xfrm>
        </p:spPr>
        <p:txBody>
          <a:bodyPr rtlCol="0" anchor="b"/>
          <a:lstStyle>
            <a:lvl1pPr algn="ctr">
              <a:defRPr sz="3200"/>
            </a:lvl1pPr>
          </a:lstStyle>
          <a:p>
            <a:pPr rtl="0"/>
            <a:r>
              <a:rPr lang="fr-FR" noProof="0"/>
              <a:t>Modifiez le style du titre</a:t>
            </a:r>
          </a:p>
        </p:txBody>
      </p:sp>
      <p:sp>
        <p:nvSpPr>
          <p:cNvPr id="10" name="Espace réservé du contenu 2"/>
          <p:cNvSpPr>
            <a:spLocks noGrp="1"/>
          </p:cNvSpPr>
          <p:nvPr>
            <p:ph sz="quarter" idx="13" hasCustomPrompt="1"/>
          </p:nvPr>
        </p:nvSpPr>
        <p:spPr>
          <a:xfrm>
            <a:off x="5078062" y="609600"/>
            <a:ext cx="6200163" cy="518159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DC4B28CA-0D2B-4AE4-B3EA-FBE56D239BFD}"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609600"/>
            <a:ext cx="5934969" cy="2023254"/>
          </a:xfrm>
        </p:spPr>
        <p:txBody>
          <a:bodyPr rtlCol="0" anchor="b"/>
          <a:lstStyle>
            <a:lvl1pPr algn="ct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267461F-93AC-4E9F-A736-13D3F8D4CFAF}" type="datetime1">
              <a:rPr lang="fr-FR" noProof="0" smtClean="0"/>
              <a:t>26/03/2020</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Imag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au titre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8A745C87-7174-43ED-9EE5-D3C1007733DD}" type="datetime1">
              <a:rPr lang="fr-FR" noProof="0" smtClean="0"/>
              <a:t>26/03/2020</a:t>
            </a:fld>
            <a:endParaRPr lang="fr-FR" noProof="0" dirty="0"/>
          </a:p>
        </p:txBody>
      </p:sp>
      <p:sp>
        <p:nvSpPr>
          <p:cNvPr id="5" name="Espace réservé du pied de page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fr-FR" noProof="0" smtClean="0"/>
              <a:pPr/>
              <a:t>‹N°›</a:t>
            </a:fld>
            <a:endParaRPr lang="fr-FR" noProof="0"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2" name="Imag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6" name="Imag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re 5">
            <a:extLst>
              <a:ext uri="{FF2B5EF4-FFF2-40B4-BE49-F238E27FC236}">
                <a16:creationId xmlns:a16="http://schemas.microsoft.com/office/drawing/2014/main" id="{4AE616F9-5B6B-4E97-BE55-EA56C96EBD80}"/>
              </a:ext>
            </a:extLst>
          </p:cNvPr>
          <p:cNvSpPr>
            <a:spLocks noGrp="1"/>
          </p:cNvSpPr>
          <p:nvPr>
            <p:ph type="ctrTitle"/>
          </p:nvPr>
        </p:nvSpPr>
        <p:spPr>
          <a:xfrm>
            <a:off x="1751012" y="382773"/>
            <a:ext cx="8689976" cy="3444948"/>
          </a:xfrm>
        </p:spPr>
        <p:txBody>
          <a:bodyPr>
            <a:normAutofit/>
          </a:bodyPr>
          <a:lstStyle/>
          <a:p>
            <a:r>
              <a:rPr lang="fr-FR" sz="6600" b="1" i="1" dirty="0">
                <a:latin typeface="Calibri" panose="020F0502020204030204" pitchFamily="34" charset="0"/>
                <a:cs typeface="Calibri" panose="020F0502020204030204" pitchFamily="34" charset="0"/>
              </a:rPr>
              <a:t>épreuve pratique du Baccalauréat Option cuisine</a:t>
            </a:r>
          </a:p>
        </p:txBody>
      </p:sp>
      <p:pic>
        <p:nvPicPr>
          <p:cNvPr id="7" name="Image 6">
            <a:extLst>
              <a:ext uri="{FF2B5EF4-FFF2-40B4-BE49-F238E27FC236}">
                <a16:creationId xmlns:a16="http://schemas.microsoft.com/office/drawing/2014/main" id="{5C580051-BAF9-440E-A9B2-5606AFCB85A8}"/>
              </a:ext>
            </a:extLst>
          </p:cNvPr>
          <p:cNvPicPr>
            <a:picLocks noChangeAspect="1"/>
          </p:cNvPicPr>
          <p:nvPr/>
        </p:nvPicPr>
        <p:blipFill>
          <a:blip r:embed="rId5"/>
          <a:stretch>
            <a:fillRect/>
          </a:stretch>
        </p:blipFill>
        <p:spPr>
          <a:xfrm>
            <a:off x="4550065" y="3827721"/>
            <a:ext cx="3927283" cy="2264733"/>
          </a:xfrm>
          <a:prstGeom prst="rect">
            <a:avLst/>
          </a:prstGeom>
        </p:spPr>
      </p:pic>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ABC8D0E-CEEC-43DF-A0D1-B8984D5D4A38}"/>
              </a:ext>
            </a:extLst>
          </p:cNvPr>
          <p:cNvPicPr>
            <a:picLocks noGrp="1" noChangeAspect="1"/>
          </p:cNvPicPr>
          <p:nvPr>
            <p:ph idx="1"/>
          </p:nvPr>
        </p:nvPicPr>
        <p:blipFill>
          <a:blip r:embed="rId2"/>
          <a:stretch>
            <a:fillRect/>
          </a:stretch>
        </p:blipFill>
        <p:spPr>
          <a:xfrm>
            <a:off x="2788170" y="619125"/>
            <a:ext cx="3987383" cy="5636339"/>
          </a:xfrm>
        </p:spPr>
      </p:pic>
      <p:sp>
        <p:nvSpPr>
          <p:cNvPr id="4" name="Titre 1">
            <a:extLst>
              <a:ext uri="{FF2B5EF4-FFF2-40B4-BE49-F238E27FC236}">
                <a16:creationId xmlns:a16="http://schemas.microsoft.com/office/drawing/2014/main" id="{600D5E28-6AD8-46D5-8986-F0B78E65AD73}"/>
              </a:ext>
            </a:extLst>
          </p:cNvPr>
          <p:cNvSpPr>
            <a:spLocks noGrp="1"/>
          </p:cNvSpPr>
          <p:nvPr>
            <p:ph type="title"/>
          </p:nvPr>
        </p:nvSpPr>
        <p:spPr>
          <a:xfrm>
            <a:off x="914400" y="619125"/>
            <a:ext cx="1873770" cy="984823"/>
          </a:xfrm>
        </p:spPr>
        <p:txBody>
          <a:bodyPr/>
          <a:lstStyle/>
          <a:p>
            <a:r>
              <a:rPr lang="fr-FR" b="1" i="1" u="sng" dirty="0"/>
              <a:t>Page 6</a:t>
            </a:r>
            <a:r>
              <a:rPr lang="fr-FR" b="1" i="1" dirty="0"/>
              <a:t> </a:t>
            </a:r>
            <a:r>
              <a:rPr lang="fr-FR" dirty="0"/>
              <a:t>:</a:t>
            </a:r>
          </a:p>
        </p:txBody>
      </p:sp>
      <p:sp>
        <p:nvSpPr>
          <p:cNvPr id="7" name="ZoneTexte 6">
            <a:extLst>
              <a:ext uri="{FF2B5EF4-FFF2-40B4-BE49-F238E27FC236}">
                <a16:creationId xmlns:a16="http://schemas.microsoft.com/office/drawing/2014/main" id="{34703211-7EA7-4E82-BA58-B73A07B80E71}"/>
              </a:ext>
            </a:extLst>
          </p:cNvPr>
          <p:cNvSpPr txBox="1"/>
          <p:nvPr/>
        </p:nvSpPr>
        <p:spPr>
          <a:xfrm>
            <a:off x="7229599" y="402423"/>
            <a:ext cx="2839448" cy="923330"/>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En page 6, vous trouvez la fiche technique de l’entrée, qui est imposée.</a:t>
            </a:r>
          </a:p>
        </p:txBody>
      </p:sp>
      <p:sp>
        <p:nvSpPr>
          <p:cNvPr id="8" name="ZoneTexte 7">
            <a:extLst>
              <a:ext uri="{FF2B5EF4-FFF2-40B4-BE49-F238E27FC236}">
                <a16:creationId xmlns:a16="http://schemas.microsoft.com/office/drawing/2014/main" id="{67383091-5672-45FF-A297-AF2F4DAFA175}"/>
              </a:ext>
            </a:extLst>
          </p:cNvPr>
          <p:cNvSpPr txBox="1"/>
          <p:nvPr/>
        </p:nvSpPr>
        <p:spPr>
          <a:xfrm>
            <a:off x="7048356" y="1470570"/>
            <a:ext cx="2839448" cy="2308324"/>
          </a:xfrm>
          <a:prstGeom prst="rect">
            <a:avLst/>
          </a:prstGeom>
          <a:solidFill>
            <a:schemeClr val="tx2">
              <a:lumMod val="40000"/>
              <a:lumOff val="60000"/>
            </a:schemeClr>
          </a:solidFill>
          <a:ln w="28575">
            <a:solidFill>
              <a:schemeClr val="tx1"/>
            </a:solidFill>
          </a:ln>
        </p:spPr>
        <p:txBody>
          <a:bodyPr wrap="square" rtlCol="0">
            <a:spAutoFit/>
          </a:bodyPr>
          <a:lstStyle/>
          <a:p>
            <a:r>
              <a:rPr lang="fr-FR" dirty="0"/>
              <a:t>Vous retrouvez l’intitulé du plat à confectionner mais également les consignes à respecter pour le dressage </a:t>
            </a:r>
            <a:r>
              <a:rPr lang="fr-FR" b="1" i="1" dirty="0"/>
              <a:t>(ici il est précisé que l’entrée est pour 6 couverts et que vous en dresserez 2 à l’assiette et 4 au plat)</a:t>
            </a:r>
          </a:p>
        </p:txBody>
      </p:sp>
      <p:cxnSp>
        <p:nvCxnSpPr>
          <p:cNvPr id="9" name="Connecteur droit avec flèche 8">
            <a:extLst>
              <a:ext uri="{FF2B5EF4-FFF2-40B4-BE49-F238E27FC236}">
                <a16:creationId xmlns:a16="http://schemas.microsoft.com/office/drawing/2014/main" id="{D8E90CBE-3EF3-41F0-8976-36658C87D94D}"/>
              </a:ext>
            </a:extLst>
          </p:cNvPr>
          <p:cNvCxnSpPr>
            <a:cxnSpLocks/>
            <a:stCxn id="8" idx="1"/>
          </p:cNvCxnSpPr>
          <p:nvPr/>
        </p:nvCxnSpPr>
        <p:spPr>
          <a:xfrm flipH="1" flipV="1">
            <a:off x="4296872" y="1603948"/>
            <a:ext cx="2751484" cy="10207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A413141A-6B23-48FD-A962-4EE3804E0E13}"/>
              </a:ext>
            </a:extLst>
          </p:cNvPr>
          <p:cNvCxnSpPr>
            <a:cxnSpLocks/>
          </p:cNvCxnSpPr>
          <p:nvPr/>
        </p:nvCxnSpPr>
        <p:spPr>
          <a:xfrm flipH="1" flipV="1">
            <a:off x="6158039" y="1603948"/>
            <a:ext cx="890318" cy="36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059ED82-A19D-4347-B90C-494C56E2042C}"/>
              </a:ext>
            </a:extLst>
          </p:cNvPr>
          <p:cNvSpPr txBox="1"/>
          <p:nvPr/>
        </p:nvSpPr>
        <p:spPr>
          <a:xfrm>
            <a:off x="7048356" y="3900313"/>
            <a:ext cx="2839448" cy="1754326"/>
          </a:xfrm>
          <a:prstGeom prst="rect">
            <a:avLst/>
          </a:prstGeom>
          <a:solidFill>
            <a:schemeClr val="tx2">
              <a:lumMod val="40000"/>
              <a:lumOff val="60000"/>
            </a:schemeClr>
          </a:solidFill>
          <a:ln w="28575">
            <a:solidFill>
              <a:schemeClr val="tx1"/>
            </a:solidFill>
          </a:ln>
        </p:spPr>
        <p:txBody>
          <a:bodyPr wrap="square" rtlCol="0">
            <a:spAutoFit/>
          </a:bodyPr>
          <a:lstStyle/>
          <a:p>
            <a:r>
              <a:rPr lang="fr-FR" dirty="0"/>
              <a:t>Ici les techniques que vous devrez réaliser à l’aide de votre commis en tenant compte des techniques obligatoires pour le candidat !</a:t>
            </a:r>
            <a:endParaRPr lang="fr-FR" b="1" i="1" dirty="0"/>
          </a:p>
        </p:txBody>
      </p:sp>
      <p:cxnSp>
        <p:nvCxnSpPr>
          <p:cNvPr id="15" name="Connecteur droit avec flèche 14">
            <a:extLst>
              <a:ext uri="{FF2B5EF4-FFF2-40B4-BE49-F238E27FC236}">
                <a16:creationId xmlns:a16="http://schemas.microsoft.com/office/drawing/2014/main" id="{211B4FA1-A27D-4A19-BA9B-C732DFBBBCC7}"/>
              </a:ext>
            </a:extLst>
          </p:cNvPr>
          <p:cNvCxnSpPr>
            <a:cxnSpLocks/>
          </p:cNvCxnSpPr>
          <p:nvPr/>
        </p:nvCxnSpPr>
        <p:spPr>
          <a:xfrm flipH="1" flipV="1">
            <a:off x="6004290" y="3429000"/>
            <a:ext cx="1019790" cy="9817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AAFE276-3E18-4965-A78F-511E2FB3CA0E}"/>
              </a:ext>
            </a:extLst>
          </p:cNvPr>
          <p:cNvSpPr txBox="1"/>
          <p:nvPr/>
        </p:nvSpPr>
        <p:spPr>
          <a:xfrm>
            <a:off x="1851285" y="4911514"/>
            <a:ext cx="4924268" cy="1754326"/>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Sur cette fiche technique, vous devez compléter les numéros de phase technique qui vous serviront par la suite, pour compléter le tableau d’organisation des tâches. Ici il s’agit de la fiche technique 1 donc tous vos numéros de phase commenceront par 1 et vous respecterez l’ordre ex : 1.1, 1.2 …</a:t>
            </a:r>
            <a:endParaRPr lang="fr-FR" b="1" i="1" dirty="0"/>
          </a:p>
        </p:txBody>
      </p:sp>
      <p:cxnSp>
        <p:nvCxnSpPr>
          <p:cNvPr id="11" name="Connecteur droit avec flèche 10">
            <a:extLst>
              <a:ext uri="{FF2B5EF4-FFF2-40B4-BE49-F238E27FC236}">
                <a16:creationId xmlns:a16="http://schemas.microsoft.com/office/drawing/2014/main" id="{2051CE2D-8EB8-4EEA-AE7B-C72EB04942C8}"/>
              </a:ext>
            </a:extLst>
          </p:cNvPr>
          <p:cNvCxnSpPr>
            <a:cxnSpLocks/>
          </p:cNvCxnSpPr>
          <p:nvPr/>
        </p:nvCxnSpPr>
        <p:spPr>
          <a:xfrm flipV="1">
            <a:off x="3382942" y="2274467"/>
            <a:ext cx="1398919" cy="26370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 coins arrondis 1">
            <a:extLst>
              <a:ext uri="{FF2B5EF4-FFF2-40B4-BE49-F238E27FC236}">
                <a16:creationId xmlns:a16="http://schemas.microsoft.com/office/drawing/2014/main" id="{CAD8BF8A-A8E5-4513-B4C2-F85D6620291E}"/>
              </a:ext>
            </a:extLst>
          </p:cNvPr>
          <p:cNvSpPr/>
          <p:nvPr/>
        </p:nvSpPr>
        <p:spPr>
          <a:xfrm>
            <a:off x="4775200" y="2114340"/>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1.1</a:t>
            </a:r>
          </a:p>
        </p:txBody>
      </p:sp>
      <p:sp>
        <p:nvSpPr>
          <p:cNvPr id="16" name="Rectangle : coins arrondis 15">
            <a:extLst>
              <a:ext uri="{FF2B5EF4-FFF2-40B4-BE49-F238E27FC236}">
                <a16:creationId xmlns:a16="http://schemas.microsoft.com/office/drawing/2014/main" id="{4497D0A0-CE97-4A04-BA57-61A059D6F877}"/>
              </a:ext>
            </a:extLst>
          </p:cNvPr>
          <p:cNvSpPr/>
          <p:nvPr/>
        </p:nvSpPr>
        <p:spPr>
          <a:xfrm>
            <a:off x="4775200" y="2665795"/>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1.2</a:t>
            </a:r>
          </a:p>
        </p:txBody>
      </p:sp>
      <p:sp>
        <p:nvSpPr>
          <p:cNvPr id="17" name="Rectangle : coins arrondis 16">
            <a:extLst>
              <a:ext uri="{FF2B5EF4-FFF2-40B4-BE49-F238E27FC236}">
                <a16:creationId xmlns:a16="http://schemas.microsoft.com/office/drawing/2014/main" id="{67369599-5AA4-4934-B0E9-7F7A86BF9083}"/>
              </a:ext>
            </a:extLst>
          </p:cNvPr>
          <p:cNvSpPr/>
          <p:nvPr/>
        </p:nvSpPr>
        <p:spPr>
          <a:xfrm>
            <a:off x="4781861" y="3002311"/>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1.3</a:t>
            </a:r>
          </a:p>
        </p:txBody>
      </p:sp>
      <p:sp>
        <p:nvSpPr>
          <p:cNvPr id="18" name="Rectangle : coins arrondis 17">
            <a:extLst>
              <a:ext uri="{FF2B5EF4-FFF2-40B4-BE49-F238E27FC236}">
                <a16:creationId xmlns:a16="http://schemas.microsoft.com/office/drawing/2014/main" id="{874BF476-EB27-42A6-9337-34834694FEA4}"/>
              </a:ext>
            </a:extLst>
          </p:cNvPr>
          <p:cNvSpPr/>
          <p:nvPr/>
        </p:nvSpPr>
        <p:spPr>
          <a:xfrm>
            <a:off x="4775200" y="3338827"/>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1.4</a:t>
            </a:r>
          </a:p>
        </p:txBody>
      </p:sp>
      <p:sp>
        <p:nvSpPr>
          <p:cNvPr id="19" name="Rectangle : coins arrondis 18">
            <a:extLst>
              <a:ext uri="{FF2B5EF4-FFF2-40B4-BE49-F238E27FC236}">
                <a16:creationId xmlns:a16="http://schemas.microsoft.com/office/drawing/2014/main" id="{E7DD03B8-C6BE-451A-9035-D81E2E7A8083}"/>
              </a:ext>
            </a:extLst>
          </p:cNvPr>
          <p:cNvSpPr/>
          <p:nvPr/>
        </p:nvSpPr>
        <p:spPr>
          <a:xfrm>
            <a:off x="4753947" y="3853445"/>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1.5</a:t>
            </a:r>
          </a:p>
        </p:txBody>
      </p:sp>
      <p:sp>
        <p:nvSpPr>
          <p:cNvPr id="20" name="Rectangle : coins arrondis 19">
            <a:extLst>
              <a:ext uri="{FF2B5EF4-FFF2-40B4-BE49-F238E27FC236}">
                <a16:creationId xmlns:a16="http://schemas.microsoft.com/office/drawing/2014/main" id="{796AADF7-BA0C-4FB7-9DEE-69F3E4F89692}"/>
              </a:ext>
            </a:extLst>
          </p:cNvPr>
          <p:cNvSpPr/>
          <p:nvPr/>
        </p:nvSpPr>
        <p:spPr>
          <a:xfrm>
            <a:off x="4775200" y="4297430"/>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1.6</a:t>
            </a:r>
          </a:p>
        </p:txBody>
      </p:sp>
      <p:sp>
        <p:nvSpPr>
          <p:cNvPr id="21" name="ZoneTexte 20">
            <a:extLst>
              <a:ext uri="{FF2B5EF4-FFF2-40B4-BE49-F238E27FC236}">
                <a16:creationId xmlns:a16="http://schemas.microsoft.com/office/drawing/2014/main" id="{225295EC-5CD1-498F-A864-AC3B31168BE7}"/>
              </a:ext>
            </a:extLst>
          </p:cNvPr>
          <p:cNvSpPr txBox="1"/>
          <p:nvPr/>
        </p:nvSpPr>
        <p:spPr>
          <a:xfrm>
            <a:off x="325671" y="2145987"/>
            <a:ext cx="2213972" cy="1477328"/>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Pour finir, vous indiquez le temps nécessaire à la réalisation de chaque phases essentielles</a:t>
            </a:r>
            <a:endParaRPr lang="fr-FR" b="1" i="1" dirty="0"/>
          </a:p>
        </p:txBody>
      </p:sp>
      <p:cxnSp>
        <p:nvCxnSpPr>
          <p:cNvPr id="22" name="Connecteur droit avec flèche 21">
            <a:extLst>
              <a:ext uri="{FF2B5EF4-FFF2-40B4-BE49-F238E27FC236}">
                <a16:creationId xmlns:a16="http://schemas.microsoft.com/office/drawing/2014/main" id="{299E61B4-681F-4184-8368-9F43A968DD57}"/>
              </a:ext>
            </a:extLst>
          </p:cNvPr>
          <p:cNvCxnSpPr>
            <a:cxnSpLocks/>
          </p:cNvCxnSpPr>
          <p:nvPr/>
        </p:nvCxnSpPr>
        <p:spPr>
          <a:xfrm flipV="1">
            <a:off x="2578566" y="2114340"/>
            <a:ext cx="3579472" cy="9251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E69B069F-68B3-4B0F-A2D4-A21F62047D22}"/>
              </a:ext>
            </a:extLst>
          </p:cNvPr>
          <p:cNvSpPr/>
          <p:nvPr/>
        </p:nvSpPr>
        <p:spPr>
          <a:xfrm>
            <a:off x="6213165" y="2039479"/>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15 min</a:t>
            </a:r>
          </a:p>
        </p:txBody>
      </p:sp>
      <p:sp>
        <p:nvSpPr>
          <p:cNvPr id="26" name="Rectangle : coins arrondis 25">
            <a:extLst>
              <a:ext uri="{FF2B5EF4-FFF2-40B4-BE49-F238E27FC236}">
                <a16:creationId xmlns:a16="http://schemas.microsoft.com/office/drawing/2014/main" id="{515E11A8-98A7-4DBF-B82C-00C5F20FAAB4}"/>
              </a:ext>
            </a:extLst>
          </p:cNvPr>
          <p:cNvSpPr/>
          <p:nvPr/>
        </p:nvSpPr>
        <p:spPr>
          <a:xfrm>
            <a:off x="6238318" y="2641677"/>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5 min</a:t>
            </a:r>
          </a:p>
        </p:txBody>
      </p:sp>
      <p:sp>
        <p:nvSpPr>
          <p:cNvPr id="27" name="Rectangle : coins arrondis 26">
            <a:extLst>
              <a:ext uri="{FF2B5EF4-FFF2-40B4-BE49-F238E27FC236}">
                <a16:creationId xmlns:a16="http://schemas.microsoft.com/office/drawing/2014/main" id="{DAA18A92-4499-47C0-8140-EC9788AD0969}"/>
              </a:ext>
            </a:extLst>
          </p:cNvPr>
          <p:cNvSpPr/>
          <p:nvPr/>
        </p:nvSpPr>
        <p:spPr>
          <a:xfrm>
            <a:off x="6239055" y="3039596"/>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5 min</a:t>
            </a:r>
          </a:p>
        </p:txBody>
      </p:sp>
      <p:sp>
        <p:nvSpPr>
          <p:cNvPr id="28" name="Rectangle : coins arrondis 27">
            <a:extLst>
              <a:ext uri="{FF2B5EF4-FFF2-40B4-BE49-F238E27FC236}">
                <a16:creationId xmlns:a16="http://schemas.microsoft.com/office/drawing/2014/main" id="{AEB4CE6F-A5F8-4A5C-99A7-62BAFFE3157C}"/>
              </a:ext>
            </a:extLst>
          </p:cNvPr>
          <p:cNvSpPr/>
          <p:nvPr/>
        </p:nvSpPr>
        <p:spPr>
          <a:xfrm>
            <a:off x="6233977" y="3347892"/>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15 min</a:t>
            </a:r>
          </a:p>
        </p:txBody>
      </p:sp>
      <p:sp>
        <p:nvSpPr>
          <p:cNvPr id="29" name="Rectangle : coins arrondis 28">
            <a:extLst>
              <a:ext uri="{FF2B5EF4-FFF2-40B4-BE49-F238E27FC236}">
                <a16:creationId xmlns:a16="http://schemas.microsoft.com/office/drawing/2014/main" id="{850E6171-CE14-46BA-8BA3-B5F7179334D5}"/>
              </a:ext>
            </a:extLst>
          </p:cNvPr>
          <p:cNvSpPr/>
          <p:nvPr/>
        </p:nvSpPr>
        <p:spPr>
          <a:xfrm>
            <a:off x="6184744" y="3954892"/>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5 min</a:t>
            </a:r>
          </a:p>
        </p:txBody>
      </p:sp>
      <p:sp>
        <p:nvSpPr>
          <p:cNvPr id="30" name="Rectangle : coins arrondis 29">
            <a:extLst>
              <a:ext uri="{FF2B5EF4-FFF2-40B4-BE49-F238E27FC236}">
                <a16:creationId xmlns:a16="http://schemas.microsoft.com/office/drawing/2014/main" id="{3542DAD9-EC1B-4696-B998-C3DEF49BF1D3}"/>
              </a:ext>
            </a:extLst>
          </p:cNvPr>
          <p:cNvSpPr/>
          <p:nvPr/>
        </p:nvSpPr>
        <p:spPr>
          <a:xfrm>
            <a:off x="6220088" y="4435554"/>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10 min</a:t>
            </a:r>
          </a:p>
        </p:txBody>
      </p:sp>
    </p:spTree>
    <p:extLst>
      <p:ext uri="{BB962C8B-B14F-4D97-AF65-F5344CB8AC3E}">
        <p14:creationId xmlns:p14="http://schemas.microsoft.com/office/powerpoint/2010/main" val="18595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16" presetClass="entr" presetSubtype="21"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500"/>
                                        <p:tgtEl>
                                          <p:spTgt spid="25"/>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arn(inVertical)">
                                      <p:cBhvr>
                                        <p:cTn id="85" dur="500"/>
                                        <p:tgtEl>
                                          <p:spTgt spid="27"/>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arn(inVertical)">
                                      <p:cBhvr>
                                        <p:cTn id="88" dur="500"/>
                                        <p:tgtEl>
                                          <p:spTgt spid="28"/>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arn(inVertical)">
                                      <p:cBhvr>
                                        <p:cTn id="91" dur="500"/>
                                        <p:tgtEl>
                                          <p:spTgt spid="29"/>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0" grpId="0" animBg="1"/>
      <p:bldP spid="2" grpId="0" animBg="1"/>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B19B3B2-7AC9-4EB5-A302-2CCCCFB8A491}"/>
              </a:ext>
            </a:extLst>
          </p:cNvPr>
          <p:cNvSpPr>
            <a:spLocks noGrp="1"/>
          </p:cNvSpPr>
          <p:nvPr>
            <p:ph type="title"/>
          </p:nvPr>
        </p:nvSpPr>
        <p:spPr>
          <a:xfrm>
            <a:off x="914400" y="619125"/>
            <a:ext cx="1936376" cy="650277"/>
          </a:xfrm>
        </p:spPr>
        <p:txBody>
          <a:bodyPr/>
          <a:lstStyle/>
          <a:p>
            <a:r>
              <a:rPr lang="fr-FR" b="1" i="1" u="sng" dirty="0"/>
              <a:t>Page 7</a:t>
            </a:r>
            <a:r>
              <a:rPr lang="fr-FR" b="1" i="1" dirty="0"/>
              <a:t> </a:t>
            </a:r>
            <a:r>
              <a:rPr lang="fr-FR" dirty="0"/>
              <a:t>:</a:t>
            </a:r>
          </a:p>
        </p:txBody>
      </p:sp>
      <p:pic>
        <p:nvPicPr>
          <p:cNvPr id="6" name="Image 5">
            <a:extLst>
              <a:ext uri="{FF2B5EF4-FFF2-40B4-BE49-F238E27FC236}">
                <a16:creationId xmlns:a16="http://schemas.microsoft.com/office/drawing/2014/main" id="{E85B6614-956A-4A83-816E-E690E7BB2149}"/>
              </a:ext>
            </a:extLst>
          </p:cNvPr>
          <p:cNvPicPr>
            <a:picLocks noChangeAspect="1"/>
          </p:cNvPicPr>
          <p:nvPr/>
        </p:nvPicPr>
        <p:blipFill>
          <a:blip r:embed="rId2"/>
          <a:stretch>
            <a:fillRect/>
          </a:stretch>
        </p:blipFill>
        <p:spPr>
          <a:xfrm>
            <a:off x="3024721" y="290456"/>
            <a:ext cx="5299023" cy="5733825"/>
          </a:xfrm>
          <a:prstGeom prst="rect">
            <a:avLst/>
          </a:prstGeom>
        </p:spPr>
      </p:pic>
      <p:sp>
        <p:nvSpPr>
          <p:cNvPr id="7" name="ZoneTexte 6">
            <a:extLst>
              <a:ext uri="{FF2B5EF4-FFF2-40B4-BE49-F238E27FC236}">
                <a16:creationId xmlns:a16="http://schemas.microsoft.com/office/drawing/2014/main" id="{3684BD02-997A-489E-8E02-56690E15C7D8}"/>
              </a:ext>
            </a:extLst>
          </p:cNvPr>
          <p:cNvSpPr txBox="1"/>
          <p:nvPr/>
        </p:nvSpPr>
        <p:spPr>
          <a:xfrm>
            <a:off x="8323744" y="290456"/>
            <a:ext cx="2839448" cy="1477328"/>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En page 7 , vous trouvez la fiche technique du plat, qui est libre, mais avec des ingrédients et des techniques imposés.</a:t>
            </a:r>
          </a:p>
        </p:txBody>
      </p:sp>
      <p:sp>
        <p:nvSpPr>
          <p:cNvPr id="8" name="ZoneTexte 7">
            <a:extLst>
              <a:ext uri="{FF2B5EF4-FFF2-40B4-BE49-F238E27FC236}">
                <a16:creationId xmlns:a16="http://schemas.microsoft.com/office/drawing/2014/main" id="{60E57752-2849-4A8F-92FF-358A3221F183}"/>
              </a:ext>
            </a:extLst>
          </p:cNvPr>
          <p:cNvSpPr txBox="1"/>
          <p:nvPr/>
        </p:nvSpPr>
        <p:spPr>
          <a:xfrm>
            <a:off x="8497689" y="2003206"/>
            <a:ext cx="2839448" cy="1754326"/>
          </a:xfrm>
          <a:prstGeom prst="rect">
            <a:avLst/>
          </a:prstGeom>
          <a:solidFill>
            <a:schemeClr val="tx2">
              <a:lumMod val="40000"/>
              <a:lumOff val="60000"/>
            </a:schemeClr>
          </a:solidFill>
          <a:ln w="28575">
            <a:solidFill>
              <a:schemeClr val="tx1"/>
            </a:solidFill>
          </a:ln>
        </p:spPr>
        <p:txBody>
          <a:bodyPr wrap="square" rtlCol="0">
            <a:spAutoFit/>
          </a:bodyPr>
          <a:lstStyle/>
          <a:p>
            <a:r>
              <a:rPr lang="fr-FR" dirty="0"/>
              <a:t>Vous retrouvez les consignes à respecter pour le dressage </a:t>
            </a:r>
            <a:r>
              <a:rPr lang="fr-FR" b="1" i="1" dirty="0"/>
              <a:t>(ici il est précisé que le plat est pour 8 couverts et que vous en dresserez 4 à l’assiette et 4 au plat)</a:t>
            </a:r>
          </a:p>
        </p:txBody>
      </p:sp>
      <p:cxnSp>
        <p:nvCxnSpPr>
          <p:cNvPr id="9" name="Connecteur droit avec flèche 8">
            <a:extLst>
              <a:ext uri="{FF2B5EF4-FFF2-40B4-BE49-F238E27FC236}">
                <a16:creationId xmlns:a16="http://schemas.microsoft.com/office/drawing/2014/main" id="{3636B02F-B177-43BF-B6B0-BEFE5FEFB534}"/>
              </a:ext>
            </a:extLst>
          </p:cNvPr>
          <p:cNvCxnSpPr>
            <a:cxnSpLocks/>
          </p:cNvCxnSpPr>
          <p:nvPr/>
        </p:nvCxnSpPr>
        <p:spPr>
          <a:xfrm flipH="1" flipV="1">
            <a:off x="7530353" y="1635162"/>
            <a:ext cx="967336" cy="1430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827B8AB-ECEB-419E-93D5-2FAAA4423213}"/>
              </a:ext>
            </a:extLst>
          </p:cNvPr>
          <p:cNvSpPr txBox="1"/>
          <p:nvPr/>
        </p:nvSpPr>
        <p:spPr>
          <a:xfrm>
            <a:off x="602518" y="1222967"/>
            <a:ext cx="2100812" cy="2585323"/>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Sur cette fiche technique vous devez créer un plat libre à partir des consignes données en vous aidant des mercuriales de produits proposés pages 9 et 10</a:t>
            </a:r>
            <a:endParaRPr lang="fr-FR" b="1" i="1" dirty="0"/>
          </a:p>
        </p:txBody>
      </p:sp>
      <p:sp>
        <p:nvSpPr>
          <p:cNvPr id="12" name="ZoneTexte 11">
            <a:extLst>
              <a:ext uri="{FF2B5EF4-FFF2-40B4-BE49-F238E27FC236}">
                <a16:creationId xmlns:a16="http://schemas.microsoft.com/office/drawing/2014/main" id="{906A1363-A2C3-4290-AFA7-1F9D0250E1BB}"/>
              </a:ext>
            </a:extLst>
          </p:cNvPr>
          <p:cNvSpPr txBox="1"/>
          <p:nvPr/>
        </p:nvSpPr>
        <p:spPr>
          <a:xfrm>
            <a:off x="719610" y="3939452"/>
            <a:ext cx="4262332" cy="2308324"/>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i="1" dirty="0"/>
              <a:t>Consignes : </a:t>
            </a:r>
          </a:p>
          <a:p>
            <a:r>
              <a:rPr lang="fr-FR" b="1" i="1" dirty="0"/>
              <a:t>Ingrédient obligatoire : suprême de pintade</a:t>
            </a:r>
          </a:p>
          <a:p>
            <a:r>
              <a:rPr lang="fr-FR" b="1" i="1" dirty="0"/>
              <a:t>Vous devez réaliser une farce et une sauce ayant pour base une « gastrique », vous devez prévoir 2 garnitures libres mais dont une est à base de légumes (flan, taillage, glacer…) l’autre à base de pomme de terre (purée, gratin, frite…)</a:t>
            </a:r>
          </a:p>
        </p:txBody>
      </p:sp>
      <p:sp>
        <p:nvSpPr>
          <p:cNvPr id="13" name="Triangle isocèle 12">
            <a:extLst>
              <a:ext uri="{FF2B5EF4-FFF2-40B4-BE49-F238E27FC236}">
                <a16:creationId xmlns:a16="http://schemas.microsoft.com/office/drawing/2014/main" id="{841D76A9-8513-4DF3-92DE-D969D7C77EC9}"/>
              </a:ext>
            </a:extLst>
          </p:cNvPr>
          <p:cNvSpPr/>
          <p:nvPr/>
        </p:nvSpPr>
        <p:spPr>
          <a:xfrm>
            <a:off x="5197425" y="1437937"/>
            <a:ext cx="3213291" cy="3438862"/>
          </a:xfrm>
          <a:prstGeom prst="triangl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i="1" u="sng" dirty="0">
                <a:solidFill>
                  <a:srgbClr val="FF0000"/>
                </a:solidFill>
              </a:rPr>
              <a:t>Il est impératif d’utiliser un vocabulaire professionnel pour compléter ce document !!!</a:t>
            </a:r>
          </a:p>
        </p:txBody>
      </p:sp>
    </p:spTree>
    <p:extLst>
      <p:ext uri="{BB962C8B-B14F-4D97-AF65-F5344CB8AC3E}">
        <p14:creationId xmlns:p14="http://schemas.microsoft.com/office/powerpoint/2010/main" val="25218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A4EACB9-CCB3-435B-8841-B2C4A885E57A}"/>
              </a:ext>
            </a:extLst>
          </p:cNvPr>
          <p:cNvSpPr>
            <a:spLocks noGrp="1"/>
          </p:cNvSpPr>
          <p:nvPr>
            <p:ph type="title"/>
          </p:nvPr>
        </p:nvSpPr>
        <p:spPr>
          <a:xfrm>
            <a:off x="914400" y="619125"/>
            <a:ext cx="3044414" cy="447675"/>
          </a:xfrm>
        </p:spPr>
        <p:txBody>
          <a:bodyPr>
            <a:normAutofit fontScale="90000"/>
          </a:bodyPr>
          <a:lstStyle/>
          <a:p>
            <a:r>
              <a:rPr lang="fr-FR" b="1" i="1" u="sng" dirty="0"/>
              <a:t>Page 7</a:t>
            </a:r>
            <a:r>
              <a:rPr lang="fr-FR" b="1" i="1" dirty="0"/>
              <a:t> « suite »</a:t>
            </a:r>
            <a:r>
              <a:rPr lang="fr-FR" dirty="0"/>
              <a:t>:</a:t>
            </a:r>
          </a:p>
        </p:txBody>
      </p:sp>
      <p:pic>
        <p:nvPicPr>
          <p:cNvPr id="11" name="Image 10">
            <a:extLst>
              <a:ext uri="{FF2B5EF4-FFF2-40B4-BE49-F238E27FC236}">
                <a16:creationId xmlns:a16="http://schemas.microsoft.com/office/drawing/2014/main" id="{586A95A6-C340-4749-AFAD-AB96AD5EE8C6}"/>
              </a:ext>
            </a:extLst>
          </p:cNvPr>
          <p:cNvPicPr>
            <a:picLocks noChangeAspect="1"/>
          </p:cNvPicPr>
          <p:nvPr/>
        </p:nvPicPr>
        <p:blipFill>
          <a:blip r:embed="rId2"/>
          <a:stretch>
            <a:fillRect/>
          </a:stretch>
        </p:blipFill>
        <p:spPr>
          <a:xfrm>
            <a:off x="4235115" y="134652"/>
            <a:ext cx="4324363" cy="6169896"/>
          </a:xfrm>
          <a:prstGeom prst="rect">
            <a:avLst/>
          </a:prstGeom>
        </p:spPr>
      </p:pic>
      <p:sp>
        <p:nvSpPr>
          <p:cNvPr id="12" name="ZoneTexte 11">
            <a:extLst>
              <a:ext uri="{FF2B5EF4-FFF2-40B4-BE49-F238E27FC236}">
                <a16:creationId xmlns:a16="http://schemas.microsoft.com/office/drawing/2014/main" id="{C6D613DA-9F55-4B52-B91A-3C2CD8F6AF16}"/>
              </a:ext>
            </a:extLst>
          </p:cNvPr>
          <p:cNvSpPr txBox="1"/>
          <p:nvPr/>
        </p:nvSpPr>
        <p:spPr>
          <a:xfrm>
            <a:off x="602518" y="1222967"/>
            <a:ext cx="3223524" cy="923330"/>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Une fois votre plat libre déterminé vous devez remplir la fiche technique</a:t>
            </a:r>
            <a:endParaRPr lang="fr-FR" b="1" i="1" dirty="0"/>
          </a:p>
        </p:txBody>
      </p:sp>
      <p:sp>
        <p:nvSpPr>
          <p:cNvPr id="13" name="ZoneTexte 12">
            <a:extLst>
              <a:ext uri="{FF2B5EF4-FFF2-40B4-BE49-F238E27FC236}">
                <a16:creationId xmlns:a16="http://schemas.microsoft.com/office/drawing/2014/main" id="{E135B63B-4A08-45EF-BA5B-79B1660748EF}"/>
              </a:ext>
            </a:extLst>
          </p:cNvPr>
          <p:cNvSpPr txBox="1"/>
          <p:nvPr/>
        </p:nvSpPr>
        <p:spPr>
          <a:xfrm>
            <a:off x="602518" y="2302464"/>
            <a:ext cx="3223524" cy="646331"/>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Vous indiquez l’intitulé de votre plat</a:t>
            </a:r>
            <a:endParaRPr lang="fr-FR" b="1" i="1" dirty="0"/>
          </a:p>
        </p:txBody>
      </p:sp>
      <p:sp>
        <p:nvSpPr>
          <p:cNvPr id="14" name="ZoneTexte 13">
            <a:extLst>
              <a:ext uri="{FF2B5EF4-FFF2-40B4-BE49-F238E27FC236}">
                <a16:creationId xmlns:a16="http://schemas.microsoft.com/office/drawing/2014/main" id="{878755E3-6EA7-4F30-A8BB-6748FFBE3EFA}"/>
              </a:ext>
            </a:extLst>
          </p:cNvPr>
          <p:cNvSpPr txBox="1"/>
          <p:nvPr/>
        </p:nvSpPr>
        <p:spPr>
          <a:xfrm>
            <a:off x="229539" y="3104962"/>
            <a:ext cx="3223524" cy="1200329"/>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Ensuite vous complétez votre fiche technique de façon organisée (base, garniture, sauce…)</a:t>
            </a:r>
            <a:endParaRPr lang="fr-FR" b="1" i="1" dirty="0"/>
          </a:p>
        </p:txBody>
      </p:sp>
      <p:cxnSp>
        <p:nvCxnSpPr>
          <p:cNvPr id="16" name="Connecteur droit avec flèche 15">
            <a:extLst>
              <a:ext uri="{FF2B5EF4-FFF2-40B4-BE49-F238E27FC236}">
                <a16:creationId xmlns:a16="http://schemas.microsoft.com/office/drawing/2014/main" id="{30058E40-D6FF-4F18-A52F-4BA66D7774BF}"/>
              </a:ext>
            </a:extLst>
          </p:cNvPr>
          <p:cNvCxnSpPr>
            <a:stCxn id="13" idx="3"/>
          </p:cNvCxnSpPr>
          <p:nvPr/>
        </p:nvCxnSpPr>
        <p:spPr>
          <a:xfrm flipV="1">
            <a:off x="3826042" y="1756611"/>
            <a:ext cx="890337" cy="86901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008A47D-ED96-47B6-9A2B-C71DB89C35DA}"/>
              </a:ext>
            </a:extLst>
          </p:cNvPr>
          <p:cNvCxnSpPr>
            <a:cxnSpLocks/>
          </p:cNvCxnSpPr>
          <p:nvPr/>
        </p:nvCxnSpPr>
        <p:spPr>
          <a:xfrm flipV="1">
            <a:off x="3453063" y="2146297"/>
            <a:ext cx="1476381" cy="11944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88C0210-A7E5-4A98-BF91-A63BBEDA3011}"/>
              </a:ext>
            </a:extLst>
          </p:cNvPr>
          <p:cNvCxnSpPr>
            <a:cxnSpLocks/>
          </p:cNvCxnSpPr>
          <p:nvPr/>
        </p:nvCxnSpPr>
        <p:spPr>
          <a:xfrm flipV="1">
            <a:off x="3453063" y="2538663"/>
            <a:ext cx="1588169" cy="97856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F27950AC-624C-4956-8946-1A163FAF46A7}"/>
              </a:ext>
            </a:extLst>
          </p:cNvPr>
          <p:cNvCxnSpPr>
            <a:cxnSpLocks/>
            <a:stCxn id="14" idx="3"/>
          </p:cNvCxnSpPr>
          <p:nvPr/>
        </p:nvCxnSpPr>
        <p:spPr>
          <a:xfrm flipV="1">
            <a:off x="3453063" y="3219600"/>
            <a:ext cx="1588169" cy="4855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54510D3-562A-47B8-AC84-C85FCB7ACC4F}"/>
              </a:ext>
            </a:extLst>
          </p:cNvPr>
          <p:cNvCxnSpPr>
            <a:cxnSpLocks/>
          </p:cNvCxnSpPr>
          <p:nvPr/>
        </p:nvCxnSpPr>
        <p:spPr>
          <a:xfrm flipV="1">
            <a:off x="3453063" y="3983469"/>
            <a:ext cx="938463"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A3E577E-D21E-40BD-B527-698E343FD7EB}"/>
              </a:ext>
            </a:extLst>
          </p:cNvPr>
          <p:cNvSpPr txBox="1"/>
          <p:nvPr/>
        </p:nvSpPr>
        <p:spPr>
          <a:xfrm>
            <a:off x="229539" y="4523107"/>
            <a:ext cx="3223524" cy="646331"/>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Pensez à indiquer les unités et les quantités</a:t>
            </a:r>
            <a:endParaRPr lang="fr-FR" b="1" i="1" dirty="0"/>
          </a:p>
        </p:txBody>
      </p:sp>
      <p:cxnSp>
        <p:nvCxnSpPr>
          <p:cNvPr id="28" name="Connecteur droit avec flèche 27">
            <a:extLst>
              <a:ext uri="{FF2B5EF4-FFF2-40B4-BE49-F238E27FC236}">
                <a16:creationId xmlns:a16="http://schemas.microsoft.com/office/drawing/2014/main" id="{8D34A8AB-C9C3-4EF9-8E74-BC4CE71CD4DC}"/>
              </a:ext>
            </a:extLst>
          </p:cNvPr>
          <p:cNvCxnSpPr>
            <a:cxnSpLocks/>
          </p:cNvCxnSpPr>
          <p:nvPr/>
        </p:nvCxnSpPr>
        <p:spPr>
          <a:xfrm flipV="1">
            <a:off x="3451057" y="3496936"/>
            <a:ext cx="2384259" cy="11895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F95F3EF-DCF8-4CCE-A222-C55397CA75F4}"/>
              </a:ext>
            </a:extLst>
          </p:cNvPr>
          <p:cNvCxnSpPr>
            <a:cxnSpLocks/>
          </p:cNvCxnSpPr>
          <p:nvPr/>
        </p:nvCxnSpPr>
        <p:spPr>
          <a:xfrm>
            <a:off x="3451058" y="4904290"/>
            <a:ext cx="2757237" cy="10054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A19F126-3D49-4D92-AA8A-D90342C22DC0}"/>
              </a:ext>
            </a:extLst>
          </p:cNvPr>
          <p:cNvSpPr txBox="1"/>
          <p:nvPr/>
        </p:nvSpPr>
        <p:spPr>
          <a:xfrm>
            <a:off x="8835779" y="1494125"/>
            <a:ext cx="3223524" cy="1754326"/>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Vous complétez la partie technique en indiquant les phases essentielles </a:t>
            </a:r>
            <a:r>
              <a:rPr lang="fr-FR" b="1" i="1" dirty="0"/>
              <a:t>(il vous est demandé de développer au moins 2 phases essentielles afin de montrer vos connaissances)</a:t>
            </a:r>
          </a:p>
        </p:txBody>
      </p:sp>
      <p:cxnSp>
        <p:nvCxnSpPr>
          <p:cNvPr id="33" name="Connecteur droit avec flèche 32">
            <a:extLst>
              <a:ext uri="{FF2B5EF4-FFF2-40B4-BE49-F238E27FC236}">
                <a16:creationId xmlns:a16="http://schemas.microsoft.com/office/drawing/2014/main" id="{DEB3C86C-3A42-4E66-9228-F9EE363EAA8E}"/>
              </a:ext>
            </a:extLst>
          </p:cNvPr>
          <p:cNvCxnSpPr>
            <a:cxnSpLocks/>
          </p:cNvCxnSpPr>
          <p:nvPr/>
        </p:nvCxnSpPr>
        <p:spPr>
          <a:xfrm flipH="1">
            <a:off x="7779989" y="2146297"/>
            <a:ext cx="1188562" cy="15616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37DD05F4-0380-4165-AF7A-E3368D6BF4A2}"/>
              </a:ext>
            </a:extLst>
          </p:cNvPr>
          <p:cNvCxnSpPr>
            <a:cxnSpLocks/>
          </p:cNvCxnSpPr>
          <p:nvPr/>
        </p:nvCxnSpPr>
        <p:spPr>
          <a:xfrm flipH="1">
            <a:off x="8025517" y="2925196"/>
            <a:ext cx="1067922" cy="4719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A5C5D9C8-8132-49EE-BAA6-ECBE00F064E9}"/>
              </a:ext>
            </a:extLst>
          </p:cNvPr>
          <p:cNvCxnSpPr>
            <a:cxnSpLocks/>
          </p:cNvCxnSpPr>
          <p:nvPr/>
        </p:nvCxnSpPr>
        <p:spPr>
          <a:xfrm flipH="1">
            <a:off x="8025517" y="2934032"/>
            <a:ext cx="810263" cy="207080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6E4D8E71-9FB8-4CBA-A1A3-4A5917674172}"/>
              </a:ext>
            </a:extLst>
          </p:cNvPr>
          <p:cNvSpPr txBox="1"/>
          <p:nvPr/>
        </p:nvSpPr>
        <p:spPr>
          <a:xfrm>
            <a:off x="8889355" y="3969434"/>
            <a:ext cx="2918192" cy="2308324"/>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Pensez à compéter </a:t>
            </a:r>
            <a:r>
              <a:rPr lang="fr-FR" dirty="0" err="1"/>
              <a:t>égaIement</a:t>
            </a:r>
            <a:r>
              <a:rPr lang="fr-FR" dirty="0"/>
              <a:t> les numéros de phases ici il s’agit de la fiche technique 2 donc tous vos numéros de phase commenceront par 2 et vous respecterez l’ordre ex : 2.1, 2.2 …, puis la durée de chaque technique</a:t>
            </a:r>
            <a:endParaRPr lang="fr-FR" b="1" i="1" dirty="0"/>
          </a:p>
        </p:txBody>
      </p:sp>
      <p:cxnSp>
        <p:nvCxnSpPr>
          <p:cNvPr id="42" name="Connecteur droit avec flèche 41">
            <a:extLst>
              <a:ext uri="{FF2B5EF4-FFF2-40B4-BE49-F238E27FC236}">
                <a16:creationId xmlns:a16="http://schemas.microsoft.com/office/drawing/2014/main" id="{1FB038C4-2DD1-4294-B1F0-88864506423E}"/>
              </a:ext>
            </a:extLst>
          </p:cNvPr>
          <p:cNvCxnSpPr>
            <a:cxnSpLocks/>
          </p:cNvCxnSpPr>
          <p:nvPr/>
        </p:nvCxnSpPr>
        <p:spPr>
          <a:xfrm flipH="1" flipV="1">
            <a:off x="6711774" y="3705126"/>
            <a:ext cx="2150794" cy="5991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5249376A-FDCB-4F4D-97C1-CD6327A8A698}"/>
              </a:ext>
            </a:extLst>
          </p:cNvPr>
          <p:cNvCxnSpPr>
            <a:cxnSpLocks/>
          </p:cNvCxnSpPr>
          <p:nvPr/>
        </p:nvCxnSpPr>
        <p:spPr>
          <a:xfrm flipH="1">
            <a:off x="8374270" y="4806120"/>
            <a:ext cx="461510" cy="90084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7" grpId="0" animBg="1"/>
      <p:bldP spid="32"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904CC-8D56-4AE9-BEE0-C0CBD71B494A}"/>
              </a:ext>
            </a:extLst>
          </p:cNvPr>
          <p:cNvSpPr>
            <a:spLocks noGrp="1"/>
          </p:cNvSpPr>
          <p:nvPr>
            <p:ph type="title"/>
          </p:nvPr>
        </p:nvSpPr>
        <p:spPr>
          <a:xfrm>
            <a:off x="913775" y="618518"/>
            <a:ext cx="2525461" cy="923680"/>
          </a:xfrm>
        </p:spPr>
        <p:txBody>
          <a:bodyPr>
            <a:normAutofit/>
          </a:bodyPr>
          <a:lstStyle/>
          <a:p>
            <a:r>
              <a:rPr lang="fr-FR" sz="3200" b="1" i="1" u="sng" dirty="0">
                <a:solidFill>
                  <a:prstClr val="black"/>
                </a:solidFill>
              </a:rPr>
              <a:t>Page 8 : </a:t>
            </a:r>
            <a:endParaRPr lang="fr-FR" dirty="0"/>
          </a:p>
        </p:txBody>
      </p:sp>
      <p:pic>
        <p:nvPicPr>
          <p:cNvPr id="5" name="Image 4">
            <a:extLst>
              <a:ext uri="{FF2B5EF4-FFF2-40B4-BE49-F238E27FC236}">
                <a16:creationId xmlns:a16="http://schemas.microsoft.com/office/drawing/2014/main" id="{D548CFF3-920D-40C9-8323-3E8E6A918453}"/>
              </a:ext>
            </a:extLst>
          </p:cNvPr>
          <p:cNvPicPr>
            <a:picLocks noChangeAspect="1"/>
          </p:cNvPicPr>
          <p:nvPr/>
        </p:nvPicPr>
        <p:blipFill>
          <a:blip r:embed="rId2"/>
          <a:stretch>
            <a:fillRect/>
          </a:stretch>
        </p:blipFill>
        <p:spPr>
          <a:xfrm>
            <a:off x="3630304" y="522798"/>
            <a:ext cx="4250070" cy="6007656"/>
          </a:xfrm>
          <a:prstGeom prst="rect">
            <a:avLst/>
          </a:prstGeom>
        </p:spPr>
      </p:pic>
      <p:sp>
        <p:nvSpPr>
          <p:cNvPr id="7" name="ZoneTexte 6">
            <a:extLst>
              <a:ext uri="{FF2B5EF4-FFF2-40B4-BE49-F238E27FC236}">
                <a16:creationId xmlns:a16="http://schemas.microsoft.com/office/drawing/2014/main" id="{2D2FD77B-5C30-4B8C-A736-FBF5A4A2DE64}"/>
              </a:ext>
            </a:extLst>
          </p:cNvPr>
          <p:cNvSpPr txBox="1"/>
          <p:nvPr/>
        </p:nvSpPr>
        <p:spPr>
          <a:xfrm>
            <a:off x="8071442" y="784561"/>
            <a:ext cx="2839448" cy="923330"/>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En page 8, vous trouvez la fiche technique du dessert, qui est imposé.</a:t>
            </a:r>
          </a:p>
        </p:txBody>
      </p:sp>
      <p:sp>
        <p:nvSpPr>
          <p:cNvPr id="8" name="ZoneTexte 7">
            <a:extLst>
              <a:ext uri="{FF2B5EF4-FFF2-40B4-BE49-F238E27FC236}">
                <a16:creationId xmlns:a16="http://schemas.microsoft.com/office/drawing/2014/main" id="{C47546CA-5565-4AC6-9C7A-C6BA99F8F9F9}"/>
              </a:ext>
            </a:extLst>
          </p:cNvPr>
          <p:cNvSpPr txBox="1"/>
          <p:nvPr/>
        </p:nvSpPr>
        <p:spPr>
          <a:xfrm>
            <a:off x="8167472" y="2098367"/>
            <a:ext cx="2839448" cy="2308324"/>
          </a:xfrm>
          <a:prstGeom prst="rect">
            <a:avLst/>
          </a:prstGeom>
          <a:solidFill>
            <a:schemeClr val="tx2">
              <a:lumMod val="40000"/>
              <a:lumOff val="60000"/>
            </a:schemeClr>
          </a:solidFill>
          <a:ln w="28575">
            <a:solidFill>
              <a:schemeClr val="tx1"/>
            </a:solidFill>
          </a:ln>
        </p:spPr>
        <p:txBody>
          <a:bodyPr wrap="square" rtlCol="0">
            <a:spAutoFit/>
          </a:bodyPr>
          <a:lstStyle/>
          <a:p>
            <a:r>
              <a:rPr lang="fr-FR" dirty="0"/>
              <a:t>Vous retrouvez l’intitulé du plat à confectionner mais également les consignes à respecter pour le dressage </a:t>
            </a:r>
            <a:r>
              <a:rPr lang="fr-FR" b="1" i="1" dirty="0"/>
              <a:t>(ici il est précisé que l’entrée est pour 6 couverts et que vous en dresserez 2 à l’assiette et 4 au plat)</a:t>
            </a:r>
          </a:p>
        </p:txBody>
      </p:sp>
      <p:sp>
        <p:nvSpPr>
          <p:cNvPr id="9" name="ZoneTexte 8">
            <a:extLst>
              <a:ext uri="{FF2B5EF4-FFF2-40B4-BE49-F238E27FC236}">
                <a16:creationId xmlns:a16="http://schemas.microsoft.com/office/drawing/2014/main" id="{985D2D95-C902-4FAA-BD24-ADBE60E277BF}"/>
              </a:ext>
            </a:extLst>
          </p:cNvPr>
          <p:cNvSpPr txBox="1"/>
          <p:nvPr/>
        </p:nvSpPr>
        <p:spPr>
          <a:xfrm>
            <a:off x="8290302" y="4596111"/>
            <a:ext cx="2839448" cy="1477328"/>
          </a:xfrm>
          <a:prstGeom prst="rect">
            <a:avLst/>
          </a:prstGeom>
          <a:solidFill>
            <a:schemeClr val="tx2">
              <a:lumMod val="40000"/>
              <a:lumOff val="60000"/>
            </a:schemeClr>
          </a:solidFill>
          <a:ln w="28575">
            <a:solidFill>
              <a:schemeClr val="tx1"/>
            </a:solidFill>
          </a:ln>
        </p:spPr>
        <p:txBody>
          <a:bodyPr wrap="square" rtlCol="0">
            <a:spAutoFit/>
          </a:bodyPr>
          <a:lstStyle/>
          <a:p>
            <a:r>
              <a:rPr lang="fr-FR" dirty="0"/>
              <a:t>Ici les techniques que devrez réaliser à l’aide de votre commis en tenant compte des techniques obligatoires pour le candidat !</a:t>
            </a:r>
            <a:endParaRPr lang="fr-FR" b="1" i="1" dirty="0"/>
          </a:p>
        </p:txBody>
      </p:sp>
      <p:sp>
        <p:nvSpPr>
          <p:cNvPr id="10" name="ZoneTexte 9">
            <a:extLst>
              <a:ext uri="{FF2B5EF4-FFF2-40B4-BE49-F238E27FC236}">
                <a16:creationId xmlns:a16="http://schemas.microsoft.com/office/drawing/2014/main" id="{DF395563-C709-472A-B6DF-14AE1AEFB5A2}"/>
              </a:ext>
            </a:extLst>
          </p:cNvPr>
          <p:cNvSpPr txBox="1"/>
          <p:nvPr/>
        </p:nvSpPr>
        <p:spPr>
          <a:xfrm>
            <a:off x="831071" y="4776128"/>
            <a:ext cx="4924268" cy="1754326"/>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Sur cette fiche technique, vous devez compléter les numéros de phase technique qui vous serviront par la suite, pour compléter le tableau d’organisation des tâches. Ici il s’agit de la fiche technique 3 donc tous vos numéros de phase commenceront par 3 et vous respecterez l’ordre ex : 3.1, 3.2 …</a:t>
            </a:r>
            <a:endParaRPr lang="fr-FR" b="1" i="1" dirty="0"/>
          </a:p>
        </p:txBody>
      </p:sp>
      <p:cxnSp>
        <p:nvCxnSpPr>
          <p:cNvPr id="11" name="Connecteur droit avec flèche 10">
            <a:extLst>
              <a:ext uri="{FF2B5EF4-FFF2-40B4-BE49-F238E27FC236}">
                <a16:creationId xmlns:a16="http://schemas.microsoft.com/office/drawing/2014/main" id="{87CF43F2-4A2A-404A-A979-9A2B5864B932}"/>
              </a:ext>
            </a:extLst>
          </p:cNvPr>
          <p:cNvCxnSpPr>
            <a:cxnSpLocks/>
          </p:cNvCxnSpPr>
          <p:nvPr/>
        </p:nvCxnSpPr>
        <p:spPr>
          <a:xfrm flipH="1" flipV="1">
            <a:off x="7233313" y="1908947"/>
            <a:ext cx="934159" cy="699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4D6EA4C4-5E92-4E72-BF21-AFF7CF1CBB74}"/>
              </a:ext>
            </a:extLst>
          </p:cNvPr>
          <p:cNvCxnSpPr>
            <a:cxnSpLocks/>
          </p:cNvCxnSpPr>
          <p:nvPr/>
        </p:nvCxnSpPr>
        <p:spPr>
          <a:xfrm flipH="1" flipV="1">
            <a:off x="7137779" y="3994486"/>
            <a:ext cx="1152523" cy="9841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550B3C3D-9031-4848-A262-92323BADDF28}"/>
              </a:ext>
            </a:extLst>
          </p:cNvPr>
          <p:cNvSpPr/>
          <p:nvPr/>
        </p:nvSpPr>
        <p:spPr>
          <a:xfrm>
            <a:off x="5666356" y="2372436"/>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3.1</a:t>
            </a:r>
          </a:p>
        </p:txBody>
      </p:sp>
      <p:sp>
        <p:nvSpPr>
          <p:cNvPr id="18" name="Rectangle : coins arrondis 17">
            <a:extLst>
              <a:ext uri="{FF2B5EF4-FFF2-40B4-BE49-F238E27FC236}">
                <a16:creationId xmlns:a16="http://schemas.microsoft.com/office/drawing/2014/main" id="{FD2C1E39-8136-4FEF-90F4-10335A13BB38}"/>
              </a:ext>
            </a:extLst>
          </p:cNvPr>
          <p:cNvSpPr/>
          <p:nvPr/>
        </p:nvSpPr>
        <p:spPr>
          <a:xfrm>
            <a:off x="5666356" y="3249814"/>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3.2</a:t>
            </a:r>
          </a:p>
        </p:txBody>
      </p:sp>
      <p:sp>
        <p:nvSpPr>
          <p:cNvPr id="19" name="Rectangle : coins arrondis 18">
            <a:extLst>
              <a:ext uri="{FF2B5EF4-FFF2-40B4-BE49-F238E27FC236}">
                <a16:creationId xmlns:a16="http://schemas.microsoft.com/office/drawing/2014/main" id="{4217E5EA-6551-4149-83D5-5B135A4EA17C}"/>
              </a:ext>
            </a:extLst>
          </p:cNvPr>
          <p:cNvSpPr/>
          <p:nvPr/>
        </p:nvSpPr>
        <p:spPr>
          <a:xfrm>
            <a:off x="5666356" y="3946349"/>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3.3</a:t>
            </a:r>
          </a:p>
        </p:txBody>
      </p:sp>
      <p:sp>
        <p:nvSpPr>
          <p:cNvPr id="20" name="Rectangle : coins arrondis 19">
            <a:extLst>
              <a:ext uri="{FF2B5EF4-FFF2-40B4-BE49-F238E27FC236}">
                <a16:creationId xmlns:a16="http://schemas.microsoft.com/office/drawing/2014/main" id="{EF48B9E2-384E-418D-945F-B5D387753A09}"/>
              </a:ext>
            </a:extLst>
          </p:cNvPr>
          <p:cNvSpPr/>
          <p:nvPr/>
        </p:nvSpPr>
        <p:spPr>
          <a:xfrm>
            <a:off x="5659692" y="4463298"/>
            <a:ext cx="334682"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3.4</a:t>
            </a:r>
          </a:p>
        </p:txBody>
      </p:sp>
      <p:cxnSp>
        <p:nvCxnSpPr>
          <p:cNvPr id="21" name="Connecteur droit avec flèche 20">
            <a:extLst>
              <a:ext uri="{FF2B5EF4-FFF2-40B4-BE49-F238E27FC236}">
                <a16:creationId xmlns:a16="http://schemas.microsoft.com/office/drawing/2014/main" id="{4B2BC30F-6D0C-4A6F-8D2D-DBB8006FBAEF}"/>
              </a:ext>
            </a:extLst>
          </p:cNvPr>
          <p:cNvCxnSpPr>
            <a:cxnSpLocks/>
          </p:cNvCxnSpPr>
          <p:nvPr/>
        </p:nvCxnSpPr>
        <p:spPr>
          <a:xfrm flipV="1">
            <a:off x="4188542" y="2480051"/>
            <a:ext cx="1503003" cy="22960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A8DC1954-E5B2-4092-A194-C7E806CCF5B9}"/>
              </a:ext>
            </a:extLst>
          </p:cNvPr>
          <p:cNvSpPr txBox="1"/>
          <p:nvPr/>
        </p:nvSpPr>
        <p:spPr>
          <a:xfrm>
            <a:off x="742295" y="1633772"/>
            <a:ext cx="2213972" cy="1477328"/>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Pour finir, vous indiquez le temps nécessaire à la réalisation de chaque phases essentielles</a:t>
            </a:r>
            <a:endParaRPr lang="fr-FR" b="1" i="1" dirty="0"/>
          </a:p>
        </p:txBody>
      </p:sp>
      <p:cxnSp>
        <p:nvCxnSpPr>
          <p:cNvPr id="24" name="Connecteur droit avec flèche 23">
            <a:extLst>
              <a:ext uri="{FF2B5EF4-FFF2-40B4-BE49-F238E27FC236}">
                <a16:creationId xmlns:a16="http://schemas.microsoft.com/office/drawing/2014/main" id="{7A12DBB4-E71D-496E-B566-21B223C366AC}"/>
              </a:ext>
            </a:extLst>
          </p:cNvPr>
          <p:cNvCxnSpPr>
            <a:cxnSpLocks/>
          </p:cNvCxnSpPr>
          <p:nvPr/>
        </p:nvCxnSpPr>
        <p:spPr>
          <a:xfrm flipV="1">
            <a:off x="3027112" y="2505249"/>
            <a:ext cx="4206201" cy="885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A60FE505-5CF0-4778-863D-572C8B9C0BA8}"/>
              </a:ext>
            </a:extLst>
          </p:cNvPr>
          <p:cNvSpPr/>
          <p:nvPr/>
        </p:nvSpPr>
        <p:spPr>
          <a:xfrm>
            <a:off x="7250733" y="2372435"/>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25 min</a:t>
            </a:r>
          </a:p>
        </p:txBody>
      </p:sp>
      <p:sp>
        <p:nvSpPr>
          <p:cNvPr id="28" name="Rectangle : coins arrondis 27">
            <a:extLst>
              <a:ext uri="{FF2B5EF4-FFF2-40B4-BE49-F238E27FC236}">
                <a16:creationId xmlns:a16="http://schemas.microsoft.com/office/drawing/2014/main" id="{B087F424-8048-4456-B39A-2FE993BD150B}"/>
              </a:ext>
            </a:extLst>
          </p:cNvPr>
          <p:cNvSpPr/>
          <p:nvPr/>
        </p:nvSpPr>
        <p:spPr>
          <a:xfrm>
            <a:off x="7324047" y="3272195"/>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 h</a:t>
            </a:r>
          </a:p>
        </p:txBody>
      </p:sp>
      <p:sp>
        <p:nvSpPr>
          <p:cNvPr id="29" name="Rectangle : coins arrondis 28">
            <a:extLst>
              <a:ext uri="{FF2B5EF4-FFF2-40B4-BE49-F238E27FC236}">
                <a16:creationId xmlns:a16="http://schemas.microsoft.com/office/drawing/2014/main" id="{64C55C90-F41A-4827-902E-0C81ECE4B54B}"/>
              </a:ext>
            </a:extLst>
          </p:cNvPr>
          <p:cNvSpPr/>
          <p:nvPr/>
        </p:nvSpPr>
        <p:spPr>
          <a:xfrm>
            <a:off x="7289674" y="3977390"/>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5 min</a:t>
            </a:r>
          </a:p>
        </p:txBody>
      </p:sp>
      <p:sp>
        <p:nvSpPr>
          <p:cNvPr id="30" name="Rectangle : coins arrondis 29">
            <a:extLst>
              <a:ext uri="{FF2B5EF4-FFF2-40B4-BE49-F238E27FC236}">
                <a16:creationId xmlns:a16="http://schemas.microsoft.com/office/drawing/2014/main" id="{A7E3E83E-FB84-4F82-8CA8-4E76838B378C}"/>
              </a:ext>
            </a:extLst>
          </p:cNvPr>
          <p:cNvSpPr/>
          <p:nvPr/>
        </p:nvSpPr>
        <p:spPr>
          <a:xfrm>
            <a:off x="7324048" y="4463927"/>
            <a:ext cx="463307" cy="1328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700" b="1" dirty="0"/>
              <a:t>10 min</a:t>
            </a:r>
          </a:p>
        </p:txBody>
      </p:sp>
    </p:spTree>
    <p:extLst>
      <p:ext uri="{BB962C8B-B14F-4D97-AF65-F5344CB8AC3E}">
        <p14:creationId xmlns:p14="http://schemas.microsoft.com/office/powerpoint/2010/main" val="40887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16" presetClass="entr" presetSubtype="21"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inVertical)">
                                      <p:cBhvr>
                                        <p:cTn id="80" dur="500"/>
                                        <p:tgtEl>
                                          <p:spTgt spid="2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inVertical)">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8" grpId="0" animBg="1"/>
      <p:bldP spid="19" grpId="0" animBg="1"/>
      <p:bldP spid="20" grpId="0" animBg="1"/>
      <p:bldP spid="23" grpId="0"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37C5A-38DB-43ED-96BE-6872CEA3BE08}"/>
              </a:ext>
            </a:extLst>
          </p:cNvPr>
          <p:cNvSpPr>
            <a:spLocks noGrp="1"/>
          </p:cNvSpPr>
          <p:nvPr>
            <p:ph type="title"/>
          </p:nvPr>
        </p:nvSpPr>
        <p:spPr>
          <a:xfrm>
            <a:off x="913775" y="618517"/>
            <a:ext cx="3321341" cy="981683"/>
          </a:xfrm>
        </p:spPr>
        <p:txBody>
          <a:bodyPr/>
          <a:lstStyle/>
          <a:p>
            <a:r>
              <a:rPr lang="fr-FR" b="1" i="1" u="sng" dirty="0">
                <a:solidFill>
                  <a:prstClr val="black"/>
                </a:solidFill>
              </a:rPr>
              <a:t>Pages 9 et 10 : </a:t>
            </a:r>
            <a:endParaRPr lang="fr-FR" dirty="0"/>
          </a:p>
        </p:txBody>
      </p:sp>
      <p:pic>
        <p:nvPicPr>
          <p:cNvPr id="5" name="Image 4">
            <a:extLst>
              <a:ext uri="{FF2B5EF4-FFF2-40B4-BE49-F238E27FC236}">
                <a16:creationId xmlns:a16="http://schemas.microsoft.com/office/drawing/2014/main" id="{43A7F0EF-D12C-4007-9A5C-624D61ED7B03}"/>
              </a:ext>
            </a:extLst>
          </p:cNvPr>
          <p:cNvPicPr>
            <a:picLocks noChangeAspect="1"/>
          </p:cNvPicPr>
          <p:nvPr/>
        </p:nvPicPr>
        <p:blipFill>
          <a:blip r:embed="rId2"/>
          <a:stretch>
            <a:fillRect/>
          </a:stretch>
        </p:blipFill>
        <p:spPr>
          <a:xfrm>
            <a:off x="1287380" y="1336531"/>
            <a:ext cx="3468556" cy="4902952"/>
          </a:xfrm>
          <a:prstGeom prst="rect">
            <a:avLst/>
          </a:prstGeom>
        </p:spPr>
      </p:pic>
      <p:pic>
        <p:nvPicPr>
          <p:cNvPr id="7" name="Image 6">
            <a:extLst>
              <a:ext uri="{FF2B5EF4-FFF2-40B4-BE49-F238E27FC236}">
                <a16:creationId xmlns:a16="http://schemas.microsoft.com/office/drawing/2014/main" id="{F65DD29C-62A8-4ABC-BD49-8C0B3EC0B252}"/>
              </a:ext>
            </a:extLst>
          </p:cNvPr>
          <p:cNvPicPr>
            <a:picLocks noChangeAspect="1"/>
          </p:cNvPicPr>
          <p:nvPr/>
        </p:nvPicPr>
        <p:blipFill>
          <a:blip r:embed="rId3"/>
          <a:stretch>
            <a:fillRect/>
          </a:stretch>
        </p:blipFill>
        <p:spPr>
          <a:xfrm>
            <a:off x="6096000" y="709863"/>
            <a:ext cx="3847265" cy="5438274"/>
          </a:xfrm>
          <a:prstGeom prst="rect">
            <a:avLst/>
          </a:prstGeom>
        </p:spPr>
      </p:pic>
      <p:sp>
        <p:nvSpPr>
          <p:cNvPr id="8" name="ZoneTexte 7">
            <a:extLst>
              <a:ext uri="{FF2B5EF4-FFF2-40B4-BE49-F238E27FC236}">
                <a16:creationId xmlns:a16="http://schemas.microsoft.com/office/drawing/2014/main" id="{3BD6279D-8A21-4974-A4BE-D3CEA2B02DC7}"/>
              </a:ext>
            </a:extLst>
          </p:cNvPr>
          <p:cNvSpPr txBox="1"/>
          <p:nvPr/>
        </p:nvSpPr>
        <p:spPr>
          <a:xfrm>
            <a:off x="3939970" y="1336531"/>
            <a:ext cx="4016916" cy="4524315"/>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Ici vous avez votre bon d’économat, avec les produits à disposition sur votre chariot(chariot que vous pouvez éventuellement voir, pendant la phase écrite),</a:t>
            </a:r>
          </a:p>
          <a:p>
            <a:r>
              <a:rPr lang="fr-FR" i="1" dirty="0"/>
              <a:t>Ce qui vous permet d’élaborer la fiche technique du plat libre !</a:t>
            </a:r>
          </a:p>
          <a:p>
            <a:r>
              <a:rPr lang="fr-FR" b="1" i="1" dirty="0"/>
              <a:t>Vous veillerez à utiliser toutes les marchandises conservées et faire le retour des produits non-utilisés « ne renvoyez pas un produit qui serait à utiliser obligatoirement » ! </a:t>
            </a:r>
          </a:p>
          <a:p>
            <a:r>
              <a:rPr lang="fr-FR" b="1" i="1" dirty="0"/>
              <a:t>Vous n’avez pas d’autres ingrédients que ceux indiqués sur la mercuriale hormis les produits d’usage courant ou l’épicerie</a:t>
            </a:r>
          </a:p>
          <a:p>
            <a:endParaRPr lang="fr-FR" b="1" i="1" dirty="0"/>
          </a:p>
        </p:txBody>
      </p:sp>
    </p:spTree>
    <p:extLst>
      <p:ext uri="{BB962C8B-B14F-4D97-AF65-F5344CB8AC3E}">
        <p14:creationId xmlns:p14="http://schemas.microsoft.com/office/powerpoint/2010/main" val="329708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9153C-A6F3-406C-A653-24415E608DB7}"/>
              </a:ext>
            </a:extLst>
          </p:cNvPr>
          <p:cNvSpPr>
            <a:spLocks noGrp="1"/>
          </p:cNvSpPr>
          <p:nvPr>
            <p:ph type="title"/>
          </p:nvPr>
        </p:nvSpPr>
        <p:spPr>
          <a:xfrm>
            <a:off x="913775" y="618518"/>
            <a:ext cx="2406941" cy="945588"/>
          </a:xfrm>
        </p:spPr>
        <p:txBody>
          <a:bodyPr/>
          <a:lstStyle/>
          <a:p>
            <a:r>
              <a:rPr lang="fr-FR" b="1" i="1" u="sng" dirty="0">
                <a:solidFill>
                  <a:prstClr val="black"/>
                </a:solidFill>
              </a:rPr>
              <a:t>Pages 11 :</a:t>
            </a:r>
            <a:endParaRPr lang="fr-FR" dirty="0"/>
          </a:p>
        </p:txBody>
      </p:sp>
      <p:pic>
        <p:nvPicPr>
          <p:cNvPr id="5" name="Image 4">
            <a:extLst>
              <a:ext uri="{FF2B5EF4-FFF2-40B4-BE49-F238E27FC236}">
                <a16:creationId xmlns:a16="http://schemas.microsoft.com/office/drawing/2014/main" id="{D4ED10EF-60E5-4105-B526-3B0A159C6B3F}"/>
              </a:ext>
            </a:extLst>
          </p:cNvPr>
          <p:cNvPicPr>
            <a:picLocks noChangeAspect="1"/>
          </p:cNvPicPr>
          <p:nvPr/>
        </p:nvPicPr>
        <p:blipFill>
          <a:blip r:embed="rId2"/>
          <a:stretch>
            <a:fillRect/>
          </a:stretch>
        </p:blipFill>
        <p:spPr>
          <a:xfrm>
            <a:off x="2745591" y="1499040"/>
            <a:ext cx="6700818" cy="4740442"/>
          </a:xfrm>
          <a:prstGeom prst="rect">
            <a:avLst/>
          </a:prstGeom>
        </p:spPr>
      </p:pic>
      <p:sp>
        <p:nvSpPr>
          <p:cNvPr id="6" name="ZoneTexte 5">
            <a:extLst>
              <a:ext uri="{FF2B5EF4-FFF2-40B4-BE49-F238E27FC236}">
                <a16:creationId xmlns:a16="http://schemas.microsoft.com/office/drawing/2014/main" id="{88A7EE8E-2858-4992-81D1-4DC27CFE5A6F}"/>
              </a:ext>
            </a:extLst>
          </p:cNvPr>
          <p:cNvSpPr txBox="1"/>
          <p:nvPr/>
        </p:nvSpPr>
        <p:spPr>
          <a:xfrm>
            <a:off x="4040863" y="748467"/>
            <a:ext cx="6835684" cy="923330"/>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C’est le document qui indique quelle sera votre organisation et celle de votre commis pendant la phase pratique en cuisine : </a:t>
            </a:r>
            <a:r>
              <a:rPr lang="fr-FR" b="1" i="1" dirty="0"/>
              <a:t>c’est une étape essentielle !!!</a:t>
            </a:r>
          </a:p>
        </p:txBody>
      </p:sp>
      <p:sp>
        <p:nvSpPr>
          <p:cNvPr id="7" name="ZoneTexte 6">
            <a:extLst>
              <a:ext uri="{FF2B5EF4-FFF2-40B4-BE49-F238E27FC236}">
                <a16:creationId xmlns:a16="http://schemas.microsoft.com/office/drawing/2014/main" id="{ECB3969E-B5C1-472C-910D-CB0133BBB144}"/>
              </a:ext>
            </a:extLst>
          </p:cNvPr>
          <p:cNvSpPr txBox="1"/>
          <p:nvPr/>
        </p:nvSpPr>
        <p:spPr>
          <a:xfrm>
            <a:off x="359832" y="1498448"/>
            <a:ext cx="2213972" cy="646331"/>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Vous indiquez les intitulés de vos plats</a:t>
            </a:r>
            <a:endParaRPr lang="fr-FR" b="1" i="1" dirty="0"/>
          </a:p>
        </p:txBody>
      </p:sp>
      <p:cxnSp>
        <p:nvCxnSpPr>
          <p:cNvPr id="8" name="Connecteur droit avec flèche 7">
            <a:extLst>
              <a:ext uri="{FF2B5EF4-FFF2-40B4-BE49-F238E27FC236}">
                <a16:creationId xmlns:a16="http://schemas.microsoft.com/office/drawing/2014/main" id="{47B4DEE1-D1C2-411B-88B3-88CE226BDCF1}"/>
              </a:ext>
            </a:extLst>
          </p:cNvPr>
          <p:cNvCxnSpPr>
            <a:cxnSpLocks/>
          </p:cNvCxnSpPr>
          <p:nvPr/>
        </p:nvCxnSpPr>
        <p:spPr>
          <a:xfrm>
            <a:off x="2573804" y="1779957"/>
            <a:ext cx="1467059" cy="7700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F66BCE9B-A413-4158-801B-9750978E30AF}"/>
              </a:ext>
            </a:extLst>
          </p:cNvPr>
          <p:cNvCxnSpPr>
            <a:cxnSpLocks/>
          </p:cNvCxnSpPr>
          <p:nvPr/>
        </p:nvCxnSpPr>
        <p:spPr>
          <a:xfrm>
            <a:off x="2573804" y="1760355"/>
            <a:ext cx="3129164" cy="7896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FC42C1B-AED9-470D-A6D8-B31A974BB0EF}"/>
              </a:ext>
            </a:extLst>
          </p:cNvPr>
          <p:cNvCxnSpPr>
            <a:cxnSpLocks/>
          </p:cNvCxnSpPr>
          <p:nvPr/>
        </p:nvCxnSpPr>
        <p:spPr>
          <a:xfrm>
            <a:off x="2573804" y="1760356"/>
            <a:ext cx="4884901" cy="7896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C11652C-740F-4D24-BB9D-DD9DEC6CAEB6}"/>
              </a:ext>
            </a:extLst>
          </p:cNvPr>
          <p:cNvSpPr txBox="1"/>
          <p:nvPr/>
        </p:nvSpPr>
        <p:spPr>
          <a:xfrm>
            <a:off x="299117" y="2701543"/>
            <a:ext cx="2213972" cy="2308324"/>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Vous déterminez un code couleur pour les techniques réalisées par vous (le candidat) et un code couleur pour les techniques réalisées par votre commis</a:t>
            </a:r>
            <a:endParaRPr lang="fr-FR" b="1" i="1" dirty="0"/>
          </a:p>
        </p:txBody>
      </p:sp>
      <p:cxnSp>
        <p:nvCxnSpPr>
          <p:cNvPr id="15" name="Connecteur droit avec flèche 14">
            <a:extLst>
              <a:ext uri="{FF2B5EF4-FFF2-40B4-BE49-F238E27FC236}">
                <a16:creationId xmlns:a16="http://schemas.microsoft.com/office/drawing/2014/main" id="{C8231705-5E48-4009-A37C-EC358EFC1E14}"/>
              </a:ext>
            </a:extLst>
          </p:cNvPr>
          <p:cNvCxnSpPr>
            <a:cxnSpLocks/>
          </p:cNvCxnSpPr>
          <p:nvPr/>
        </p:nvCxnSpPr>
        <p:spPr>
          <a:xfrm flipV="1">
            <a:off x="2494629" y="2701543"/>
            <a:ext cx="1546234" cy="726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064D3A0B-43D9-4C7A-BF30-0F9FF90AAF97}"/>
              </a:ext>
            </a:extLst>
          </p:cNvPr>
          <p:cNvCxnSpPr>
            <a:cxnSpLocks/>
          </p:cNvCxnSpPr>
          <p:nvPr/>
        </p:nvCxnSpPr>
        <p:spPr>
          <a:xfrm flipV="1">
            <a:off x="2494629" y="2701543"/>
            <a:ext cx="4122739" cy="7475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E3B405C-4C2E-45EA-8A33-9DA0D2508233}"/>
              </a:ext>
            </a:extLst>
          </p:cNvPr>
          <p:cNvSpPr txBox="1"/>
          <p:nvPr/>
        </p:nvSpPr>
        <p:spPr>
          <a:xfrm>
            <a:off x="5702968" y="3428273"/>
            <a:ext cx="4284157" cy="1200329"/>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Vous complétez ensuite les numéros de phases et les techniques essentielles dans l’ordre que vous les réaliserez avec votre commis pendant la pratique </a:t>
            </a:r>
            <a:endParaRPr lang="fr-FR" b="1" i="1" dirty="0"/>
          </a:p>
        </p:txBody>
      </p:sp>
      <p:cxnSp>
        <p:nvCxnSpPr>
          <p:cNvPr id="20" name="Connecteur droit avec flèche 19">
            <a:extLst>
              <a:ext uri="{FF2B5EF4-FFF2-40B4-BE49-F238E27FC236}">
                <a16:creationId xmlns:a16="http://schemas.microsoft.com/office/drawing/2014/main" id="{ADAA7C6B-E2E1-439E-BECB-FC299BE6C6E3}"/>
              </a:ext>
            </a:extLst>
          </p:cNvPr>
          <p:cNvCxnSpPr>
            <a:cxnSpLocks/>
          </p:cNvCxnSpPr>
          <p:nvPr/>
        </p:nvCxnSpPr>
        <p:spPr>
          <a:xfrm flipH="1" flipV="1">
            <a:off x="3104147" y="3665072"/>
            <a:ext cx="2598821" cy="3407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CC6CFD80-72F3-4AE9-AA89-7ACF78B83EB3}"/>
              </a:ext>
            </a:extLst>
          </p:cNvPr>
          <p:cNvCxnSpPr>
            <a:cxnSpLocks/>
          </p:cNvCxnSpPr>
          <p:nvPr/>
        </p:nvCxnSpPr>
        <p:spPr>
          <a:xfrm flipH="1">
            <a:off x="3681663" y="4038835"/>
            <a:ext cx="2000563" cy="4316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4421C2B-FEE2-477C-8D2F-75A8F665F027}"/>
              </a:ext>
            </a:extLst>
          </p:cNvPr>
          <p:cNvSpPr>
            <a:spLocks noGrp="1"/>
          </p:cNvSpPr>
          <p:nvPr>
            <p:ph type="title"/>
          </p:nvPr>
        </p:nvSpPr>
        <p:spPr>
          <a:xfrm>
            <a:off x="914400" y="619125"/>
            <a:ext cx="4102768" cy="1125454"/>
          </a:xfrm>
        </p:spPr>
        <p:txBody>
          <a:bodyPr/>
          <a:lstStyle/>
          <a:p>
            <a:r>
              <a:rPr lang="fr-FR" b="1" i="1" u="sng" dirty="0">
                <a:solidFill>
                  <a:prstClr val="black"/>
                </a:solidFill>
              </a:rPr>
              <a:t>Pages 11 « suite » :</a:t>
            </a:r>
            <a:endParaRPr lang="fr-FR" dirty="0"/>
          </a:p>
        </p:txBody>
      </p:sp>
      <p:pic>
        <p:nvPicPr>
          <p:cNvPr id="9" name="Image 8">
            <a:extLst>
              <a:ext uri="{FF2B5EF4-FFF2-40B4-BE49-F238E27FC236}">
                <a16:creationId xmlns:a16="http://schemas.microsoft.com/office/drawing/2014/main" id="{6362032F-C4EA-481C-B5C7-C3BD2C9072EE}"/>
              </a:ext>
            </a:extLst>
          </p:cNvPr>
          <p:cNvPicPr>
            <a:picLocks noChangeAspect="1"/>
          </p:cNvPicPr>
          <p:nvPr/>
        </p:nvPicPr>
        <p:blipFill>
          <a:blip r:embed="rId2"/>
          <a:stretch>
            <a:fillRect/>
          </a:stretch>
        </p:blipFill>
        <p:spPr>
          <a:xfrm>
            <a:off x="2965784" y="324057"/>
            <a:ext cx="8079522" cy="5715796"/>
          </a:xfrm>
          <a:prstGeom prst="rect">
            <a:avLst/>
          </a:prstGeom>
        </p:spPr>
      </p:pic>
      <p:sp>
        <p:nvSpPr>
          <p:cNvPr id="10" name="ZoneTexte 9">
            <a:extLst>
              <a:ext uri="{FF2B5EF4-FFF2-40B4-BE49-F238E27FC236}">
                <a16:creationId xmlns:a16="http://schemas.microsoft.com/office/drawing/2014/main" id="{BD775236-763A-415C-AE50-0954F957AB1A}"/>
              </a:ext>
            </a:extLst>
          </p:cNvPr>
          <p:cNvSpPr txBox="1"/>
          <p:nvPr/>
        </p:nvSpPr>
        <p:spPr>
          <a:xfrm>
            <a:off x="238960" y="2039647"/>
            <a:ext cx="2624556" cy="2585323"/>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En tenant compte de toutes les consignes, vous complétez les cases avec vos codes couleurs, en indiquant </a:t>
            </a:r>
            <a:r>
              <a:rPr lang="fr-FR" b="1" i="1" u="sng" dirty="0"/>
              <a:t>vos tâches </a:t>
            </a:r>
            <a:r>
              <a:rPr lang="fr-FR" dirty="0"/>
              <a:t>et celles de </a:t>
            </a:r>
            <a:r>
              <a:rPr lang="fr-FR" b="1" i="1" u="sng" dirty="0">
                <a:solidFill>
                  <a:srgbClr val="FF0000"/>
                </a:solidFill>
                <a:effectLst>
                  <a:outerShdw blurRad="38100" dist="38100" dir="2700000" algn="tl">
                    <a:srgbClr val="000000">
                      <a:alpha val="43137"/>
                    </a:srgbClr>
                  </a:outerShdw>
                </a:effectLst>
              </a:rPr>
              <a:t>votre commis </a:t>
            </a:r>
            <a:r>
              <a:rPr lang="fr-FR" dirty="0"/>
              <a:t>(attention de bien respecter le temps et les heures d’envoi…)</a:t>
            </a:r>
            <a:endParaRPr lang="fr-FR" b="1" i="1" dirty="0"/>
          </a:p>
        </p:txBody>
      </p:sp>
      <p:cxnSp>
        <p:nvCxnSpPr>
          <p:cNvPr id="11" name="Connecteur droit avec flèche 10">
            <a:extLst>
              <a:ext uri="{FF2B5EF4-FFF2-40B4-BE49-F238E27FC236}">
                <a16:creationId xmlns:a16="http://schemas.microsoft.com/office/drawing/2014/main" id="{E4B23945-789E-45C3-9583-56A8BDFD1AD7}"/>
              </a:ext>
            </a:extLst>
          </p:cNvPr>
          <p:cNvCxnSpPr>
            <a:cxnSpLocks/>
          </p:cNvCxnSpPr>
          <p:nvPr/>
        </p:nvCxnSpPr>
        <p:spPr>
          <a:xfrm flipV="1">
            <a:off x="2093495" y="2609316"/>
            <a:ext cx="2821405" cy="7229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854646AF-46C4-467F-A424-BC5E80BCF8F4}"/>
              </a:ext>
            </a:extLst>
          </p:cNvPr>
          <p:cNvCxnSpPr>
            <a:cxnSpLocks/>
          </p:cNvCxnSpPr>
          <p:nvPr/>
        </p:nvCxnSpPr>
        <p:spPr>
          <a:xfrm flipV="1">
            <a:off x="2093495" y="3181955"/>
            <a:ext cx="4209634" cy="1503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B1A5E281-9F68-449F-A091-519EB5AA2C1D}"/>
              </a:ext>
            </a:extLst>
          </p:cNvPr>
          <p:cNvCxnSpPr>
            <a:cxnSpLocks/>
          </p:cNvCxnSpPr>
          <p:nvPr/>
        </p:nvCxnSpPr>
        <p:spPr>
          <a:xfrm>
            <a:off x="2358189" y="3332308"/>
            <a:ext cx="5099972" cy="2875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D1DD87F6-A62D-4FC5-A7AD-D5D7854C2D0C}"/>
              </a:ext>
            </a:extLst>
          </p:cNvPr>
          <p:cNvCxnSpPr>
            <a:cxnSpLocks/>
          </p:cNvCxnSpPr>
          <p:nvPr/>
        </p:nvCxnSpPr>
        <p:spPr>
          <a:xfrm flipV="1">
            <a:off x="2454442" y="2970812"/>
            <a:ext cx="2801939" cy="6490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9F2A9F4-268A-444D-8832-E50A364216E5}"/>
              </a:ext>
            </a:extLst>
          </p:cNvPr>
          <p:cNvCxnSpPr>
            <a:cxnSpLocks/>
          </p:cNvCxnSpPr>
          <p:nvPr/>
        </p:nvCxnSpPr>
        <p:spPr>
          <a:xfrm>
            <a:off x="2454442" y="3619905"/>
            <a:ext cx="5364665" cy="4645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0AB0F238-4FCB-4C76-8DEB-FBD41C0CE837}"/>
              </a:ext>
            </a:extLst>
          </p:cNvPr>
          <p:cNvCxnSpPr>
            <a:cxnSpLocks/>
          </p:cNvCxnSpPr>
          <p:nvPr/>
        </p:nvCxnSpPr>
        <p:spPr>
          <a:xfrm>
            <a:off x="2454442" y="3619905"/>
            <a:ext cx="6227930" cy="14244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9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8580C-AEF0-484A-8E59-EECE2209ABFE}"/>
              </a:ext>
            </a:extLst>
          </p:cNvPr>
          <p:cNvSpPr>
            <a:spLocks noGrp="1"/>
          </p:cNvSpPr>
          <p:nvPr>
            <p:ph type="title"/>
          </p:nvPr>
        </p:nvSpPr>
        <p:spPr>
          <a:xfrm>
            <a:off x="913775" y="618517"/>
            <a:ext cx="2166309" cy="921525"/>
          </a:xfrm>
        </p:spPr>
        <p:txBody>
          <a:bodyPr/>
          <a:lstStyle/>
          <a:p>
            <a:r>
              <a:rPr lang="fr-FR" b="1" i="1" u="sng" dirty="0">
                <a:solidFill>
                  <a:prstClr val="black"/>
                </a:solidFill>
              </a:rPr>
              <a:t>Page 12 : </a:t>
            </a:r>
            <a:endParaRPr lang="fr-FR" dirty="0"/>
          </a:p>
        </p:txBody>
      </p:sp>
      <p:pic>
        <p:nvPicPr>
          <p:cNvPr id="5" name="Image 4">
            <a:extLst>
              <a:ext uri="{FF2B5EF4-FFF2-40B4-BE49-F238E27FC236}">
                <a16:creationId xmlns:a16="http://schemas.microsoft.com/office/drawing/2014/main" id="{5C645A52-4641-4F91-AEBA-F9C195AF1C98}"/>
              </a:ext>
            </a:extLst>
          </p:cNvPr>
          <p:cNvPicPr>
            <a:picLocks noChangeAspect="1"/>
          </p:cNvPicPr>
          <p:nvPr/>
        </p:nvPicPr>
        <p:blipFill>
          <a:blip r:embed="rId2"/>
          <a:stretch>
            <a:fillRect/>
          </a:stretch>
        </p:blipFill>
        <p:spPr>
          <a:xfrm>
            <a:off x="3693695" y="839543"/>
            <a:ext cx="4728410" cy="5549225"/>
          </a:xfrm>
          <a:prstGeom prst="rect">
            <a:avLst/>
          </a:prstGeom>
        </p:spPr>
      </p:pic>
      <p:sp>
        <p:nvSpPr>
          <p:cNvPr id="6" name="ZoneTexte 5">
            <a:extLst>
              <a:ext uri="{FF2B5EF4-FFF2-40B4-BE49-F238E27FC236}">
                <a16:creationId xmlns:a16="http://schemas.microsoft.com/office/drawing/2014/main" id="{1620B945-6370-48BC-B95B-A24D4CB87ED1}"/>
              </a:ext>
            </a:extLst>
          </p:cNvPr>
          <p:cNvSpPr txBox="1"/>
          <p:nvPr/>
        </p:nvSpPr>
        <p:spPr>
          <a:xfrm>
            <a:off x="529389" y="1347128"/>
            <a:ext cx="2827420" cy="2862322"/>
          </a:xfrm>
          <a:prstGeom prst="rect">
            <a:avLst/>
          </a:prstGeom>
          <a:solidFill>
            <a:schemeClr val="accent2">
              <a:lumMod val="40000"/>
              <a:lumOff val="60000"/>
            </a:schemeClr>
          </a:solidFill>
          <a:ln w="28575">
            <a:solidFill>
              <a:schemeClr val="tx1"/>
            </a:solidFill>
          </a:ln>
        </p:spPr>
        <p:txBody>
          <a:bodyPr wrap="square" rtlCol="0">
            <a:spAutoFit/>
          </a:bodyPr>
          <a:lstStyle/>
          <a:p>
            <a:r>
              <a:rPr lang="fr-FR" dirty="0"/>
              <a:t>Une fois l’envoi de tous les plats effectué, le jury va vous demander de procéder à la dégustation d’un des plats qu’il aura choisi et vous devrez faire l’analyse sensorielle mais aussi une analyse sur votre organisation et votre production</a:t>
            </a:r>
            <a:endParaRPr lang="fr-FR" b="1" i="1" dirty="0"/>
          </a:p>
        </p:txBody>
      </p:sp>
      <p:sp>
        <p:nvSpPr>
          <p:cNvPr id="7" name="ZoneTexte 6">
            <a:extLst>
              <a:ext uri="{FF2B5EF4-FFF2-40B4-BE49-F238E27FC236}">
                <a16:creationId xmlns:a16="http://schemas.microsoft.com/office/drawing/2014/main" id="{BE6537C6-99AD-4953-AEFF-235D0F1403CA}"/>
              </a:ext>
            </a:extLst>
          </p:cNvPr>
          <p:cNvSpPr txBox="1"/>
          <p:nvPr/>
        </p:nvSpPr>
        <p:spPr>
          <a:xfrm>
            <a:off x="421105" y="4357443"/>
            <a:ext cx="2965785" cy="2031325"/>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dirty="0">
                <a:solidFill>
                  <a:srgbClr val="FF0000"/>
                </a:solidFill>
              </a:rPr>
              <a:t>Ne négligez pas cette partie de l’épreuve, elle vous permet de rattraper des points si vous êtes capable d’expliquer et de rectifier oralement certaines techniques non-maîtrisées !</a:t>
            </a:r>
            <a:endParaRPr lang="fr-FR" b="1" i="1" dirty="0">
              <a:solidFill>
                <a:srgbClr val="FF0000"/>
              </a:solidFill>
            </a:endParaRPr>
          </a:p>
        </p:txBody>
      </p:sp>
      <p:sp>
        <p:nvSpPr>
          <p:cNvPr id="8" name="ZoneTexte 7">
            <a:extLst>
              <a:ext uri="{FF2B5EF4-FFF2-40B4-BE49-F238E27FC236}">
                <a16:creationId xmlns:a16="http://schemas.microsoft.com/office/drawing/2014/main" id="{9FF5AFB5-1044-4C33-B933-B704A1C4EBEA}"/>
              </a:ext>
            </a:extLst>
          </p:cNvPr>
          <p:cNvSpPr txBox="1"/>
          <p:nvPr/>
        </p:nvSpPr>
        <p:spPr>
          <a:xfrm>
            <a:off x="8758991" y="1079279"/>
            <a:ext cx="3019925" cy="1200329"/>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dirty="0"/>
              <a:t>Je m’auto-évalue sur l’organisation de mon travail et j’indique des pistes d’amélioration</a:t>
            </a:r>
            <a:endParaRPr lang="fr-FR" b="1" i="1" dirty="0"/>
          </a:p>
        </p:txBody>
      </p:sp>
      <p:sp>
        <p:nvSpPr>
          <p:cNvPr id="9" name="ZoneTexte 8">
            <a:extLst>
              <a:ext uri="{FF2B5EF4-FFF2-40B4-BE49-F238E27FC236}">
                <a16:creationId xmlns:a16="http://schemas.microsoft.com/office/drawing/2014/main" id="{CCE244FD-B22A-4A5A-A0EB-C8A9E43C304A}"/>
              </a:ext>
            </a:extLst>
          </p:cNvPr>
          <p:cNvSpPr txBox="1"/>
          <p:nvPr/>
        </p:nvSpPr>
        <p:spPr>
          <a:xfrm>
            <a:off x="8758991" y="2413826"/>
            <a:ext cx="3019925" cy="1200329"/>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dirty="0"/>
              <a:t>Je m’auto-évalue sur les techniques réalisées et j’indique des pistes d’amélioration</a:t>
            </a:r>
            <a:endParaRPr lang="fr-FR" b="1" i="1" dirty="0"/>
          </a:p>
        </p:txBody>
      </p:sp>
      <p:sp>
        <p:nvSpPr>
          <p:cNvPr id="10" name="ZoneTexte 9">
            <a:extLst>
              <a:ext uri="{FF2B5EF4-FFF2-40B4-BE49-F238E27FC236}">
                <a16:creationId xmlns:a16="http://schemas.microsoft.com/office/drawing/2014/main" id="{4869FDD1-D0DE-4D35-A040-F302A19348C1}"/>
              </a:ext>
            </a:extLst>
          </p:cNvPr>
          <p:cNvSpPr txBox="1"/>
          <p:nvPr/>
        </p:nvSpPr>
        <p:spPr>
          <a:xfrm>
            <a:off x="8728910" y="3748373"/>
            <a:ext cx="3019925" cy="923330"/>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dirty="0"/>
              <a:t>Même chose pour l’organisation du dressage et de l’envoi</a:t>
            </a:r>
            <a:endParaRPr lang="fr-FR" b="1" i="1" dirty="0"/>
          </a:p>
        </p:txBody>
      </p:sp>
      <p:sp>
        <p:nvSpPr>
          <p:cNvPr id="11" name="ZoneTexte 10">
            <a:extLst>
              <a:ext uri="{FF2B5EF4-FFF2-40B4-BE49-F238E27FC236}">
                <a16:creationId xmlns:a16="http://schemas.microsoft.com/office/drawing/2014/main" id="{8C733657-F58E-4F97-8FCF-52043BBC5D31}"/>
              </a:ext>
            </a:extLst>
          </p:cNvPr>
          <p:cNvSpPr txBox="1"/>
          <p:nvPr/>
        </p:nvSpPr>
        <p:spPr>
          <a:xfrm>
            <a:off x="8728909" y="4717701"/>
            <a:ext cx="3019925" cy="2031325"/>
          </a:xfrm>
          <a:prstGeom prst="rect">
            <a:avLst/>
          </a:prstGeom>
          <a:solidFill>
            <a:schemeClr val="accent2">
              <a:lumMod val="40000"/>
              <a:lumOff val="60000"/>
            </a:schemeClr>
          </a:solidFill>
          <a:ln w="28575">
            <a:solidFill>
              <a:schemeClr val="tx1"/>
            </a:solidFill>
          </a:ln>
        </p:spPr>
        <p:txBody>
          <a:bodyPr wrap="square" rtlCol="0">
            <a:spAutoFit/>
          </a:bodyPr>
          <a:lstStyle/>
          <a:p>
            <a:r>
              <a:rPr lang="fr-FR" b="1" dirty="0"/>
              <a:t>Je fais une analyse sensorielle du plat choisi en utilisant du vocabulaire professionnel, odeur, saveur, texture, visuelle, goût… Et je donne des pistes d’amélioration </a:t>
            </a:r>
            <a:endParaRPr lang="fr-FR" b="1" i="1" dirty="0"/>
          </a:p>
        </p:txBody>
      </p:sp>
      <p:cxnSp>
        <p:nvCxnSpPr>
          <p:cNvPr id="12" name="Connecteur droit avec flèche 11">
            <a:extLst>
              <a:ext uri="{FF2B5EF4-FFF2-40B4-BE49-F238E27FC236}">
                <a16:creationId xmlns:a16="http://schemas.microsoft.com/office/drawing/2014/main" id="{969D9862-58CB-4E92-9741-7F25655A6FF9}"/>
              </a:ext>
            </a:extLst>
          </p:cNvPr>
          <p:cNvCxnSpPr>
            <a:cxnSpLocks/>
          </p:cNvCxnSpPr>
          <p:nvPr/>
        </p:nvCxnSpPr>
        <p:spPr>
          <a:xfrm flipH="1">
            <a:off x="5679514" y="1816768"/>
            <a:ext cx="3049396" cy="7985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0696D55-D2DF-47FF-8AAF-004C8D7F5F80}"/>
              </a:ext>
            </a:extLst>
          </p:cNvPr>
          <p:cNvCxnSpPr>
            <a:cxnSpLocks/>
          </p:cNvCxnSpPr>
          <p:nvPr/>
        </p:nvCxnSpPr>
        <p:spPr>
          <a:xfrm flipH="1">
            <a:off x="6581882" y="1816768"/>
            <a:ext cx="2177109" cy="9467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8C4C250-63BE-4BB7-90A3-068FEC1E901A}"/>
              </a:ext>
            </a:extLst>
          </p:cNvPr>
          <p:cNvCxnSpPr>
            <a:cxnSpLocks/>
            <a:stCxn id="9" idx="1"/>
          </p:cNvCxnSpPr>
          <p:nvPr/>
        </p:nvCxnSpPr>
        <p:spPr>
          <a:xfrm flipH="1">
            <a:off x="5166617" y="3013991"/>
            <a:ext cx="3592374" cy="4150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603F851-458E-42B4-BEDE-64FB1FEE69DD}"/>
              </a:ext>
            </a:extLst>
          </p:cNvPr>
          <p:cNvCxnSpPr>
            <a:cxnSpLocks/>
            <a:stCxn id="9" idx="1"/>
          </p:cNvCxnSpPr>
          <p:nvPr/>
        </p:nvCxnSpPr>
        <p:spPr>
          <a:xfrm flipH="1">
            <a:off x="6669621" y="3013991"/>
            <a:ext cx="2089370" cy="6001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297E8B06-8ABB-479A-BB1B-3B0268148E51}"/>
              </a:ext>
            </a:extLst>
          </p:cNvPr>
          <p:cNvCxnSpPr>
            <a:cxnSpLocks/>
            <a:stCxn id="10" idx="1"/>
          </p:cNvCxnSpPr>
          <p:nvPr/>
        </p:nvCxnSpPr>
        <p:spPr>
          <a:xfrm flipH="1" flipV="1">
            <a:off x="5918118" y="4209452"/>
            <a:ext cx="2810792" cy="5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50BAA001-5779-4FCC-965A-DF83A12AE939}"/>
              </a:ext>
            </a:extLst>
          </p:cNvPr>
          <p:cNvCxnSpPr>
            <a:cxnSpLocks/>
            <a:stCxn id="10" idx="1"/>
          </p:cNvCxnSpPr>
          <p:nvPr/>
        </p:nvCxnSpPr>
        <p:spPr>
          <a:xfrm flipH="1">
            <a:off x="6809402" y="4210038"/>
            <a:ext cx="1919508" cy="1134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8FEFB23F-77AD-4A04-A96D-859BC2C14841}"/>
              </a:ext>
            </a:extLst>
          </p:cNvPr>
          <p:cNvCxnSpPr>
            <a:cxnSpLocks/>
          </p:cNvCxnSpPr>
          <p:nvPr/>
        </p:nvCxnSpPr>
        <p:spPr>
          <a:xfrm flipH="1" flipV="1">
            <a:off x="5679514" y="4937923"/>
            <a:ext cx="3049395" cy="330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01DC6D1-9BE6-49FC-AB8A-ECC970E7F2AC}"/>
              </a:ext>
            </a:extLst>
          </p:cNvPr>
          <p:cNvCxnSpPr>
            <a:cxnSpLocks/>
          </p:cNvCxnSpPr>
          <p:nvPr/>
        </p:nvCxnSpPr>
        <p:spPr>
          <a:xfrm flipH="1">
            <a:off x="6809402" y="5269433"/>
            <a:ext cx="1886352" cy="219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6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921EF2-4E39-4F90-877C-C2BA91273EA7}"/>
              </a:ext>
            </a:extLst>
          </p:cNvPr>
          <p:cNvSpPr/>
          <p:nvPr/>
        </p:nvSpPr>
        <p:spPr>
          <a:xfrm>
            <a:off x="535637" y="1305341"/>
            <a:ext cx="10485289" cy="1569660"/>
          </a:xfrm>
          <a:prstGeom prst="rect">
            <a:avLst/>
          </a:prstGeom>
          <a:noFill/>
        </p:spPr>
        <p:txBody>
          <a:bodyPr wrap="square" lIns="91440" tIns="45720" rIns="91440" bIns="45720">
            <a:spAutoFit/>
          </a:bodyPr>
          <a:lstStyle/>
          <a:p>
            <a:pPr algn="ctr"/>
            <a:r>
              <a:rPr lang="fr-FR"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Vous voilà prêt à passer à la phase pratique, allez maintenant en cuisine en pensant à toutes les consignes données pour cette phase :</a:t>
            </a:r>
          </a:p>
        </p:txBody>
      </p:sp>
      <p:sp>
        <p:nvSpPr>
          <p:cNvPr id="5" name="Rectangle 4">
            <a:extLst>
              <a:ext uri="{FF2B5EF4-FFF2-40B4-BE49-F238E27FC236}">
                <a16:creationId xmlns:a16="http://schemas.microsoft.com/office/drawing/2014/main" id="{5DCEFBFE-6FC0-4639-851C-9968F35098FE}"/>
              </a:ext>
            </a:extLst>
          </p:cNvPr>
          <p:cNvSpPr/>
          <p:nvPr/>
        </p:nvSpPr>
        <p:spPr>
          <a:xfrm>
            <a:off x="1896980" y="2875001"/>
            <a:ext cx="4199020" cy="3939540"/>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fr-FR" sz="1000" b="1" u="sng" dirty="0">
                <a:latin typeface="Arial Narrow" panose="020B0606020202030204" pitchFamily="34" charset="0"/>
                <a:ea typeface="Times New Roman" panose="02020603050405020304" pitchFamily="18" charset="0"/>
                <a:cs typeface="Arial" panose="020B0604020202020204" pitchFamily="34" charset="0"/>
              </a:rPr>
              <a:t>Dès votre arrivé en cuisine :</a:t>
            </a:r>
            <a:endParaRPr lang="fr-FR" sz="1000" dirty="0">
              <a:latin typeface="Times New Roman" panose="02020603050405020304" pitchFamily="18" charset="0"/>
              <a:ea typeface="Times New Roman" panose="02020603050405020304" pitchFamily="18" charset="0"/>
            </a:endParaRPr>
          </a:p>
          <a:p>
            <a:pPr marL="457200" algn="just">
              <a:spcAft>
                <a:spcPts val="0"/>
              </a:spcAft>
            </a:pPr>
            <a:r>
              <a:rPr lang="fr-FR" sz="1000" dirty="0">
                <a:latin typeface="Arial Narrow" panose="020B0606020202030204" pitchFamily="34" charset="0"/>
                <a:ea typeface="Times New Roman" panose="02020603050405020304" pitchFamily="18" charset="0"/>
                <a:cs typeface="Arial" panose="020B0604020202020204" pitchFamily="34" charset="0"/>
              </a:rPr>
              <a:t>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Contrôler le poste de travail</a:t>
            </a:r>
            <a:r>
              <a:rPr lang="fr-FR" sz="1000" dirty="0">
                <a:latin typeface="Arial Narrow" panose="020B0606020202030204" pitchFamily="34" charset="0"/>
                <a:ea typeface="Times New Roman" panose="02020603050405020304" pitchFamily="18" charset="0"/>
                <a:cs typeface="Arial" panose="020B0604020202020204" pitchFamily="34" charset="0"/>
              </a:rPr>
              <a:t> et les matériels à votre disposition,</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Faire le point avec votre commis et répartir le travail</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Contrôler </a:t>
            </a:r>
            <a:r>
              <a:rPr lang="fr-FR" sz="1000" dirty="0">
                <a:latin typeface="Arial Narrow" panose="020B0606020202030204" pitchFamily="34" charset="0"/>
                <a:ea typeface="Times New Roman" panose="02020603050405020304" pitchFamily="18" charset="0"/>
                <a:cs typeface="Arial" panose="020B0604020202020204" pitchFamily="34" charset="0"/>
              </a:rPr>
              <a:t>les denrées prévues pour la réalisation des trois plats à l’aide du bon d’économat.</a:t>
            </a:r>
            <a:endParaRPr lang="fr-FR" sz="1000" dirty="0">
              <a:latin typeface="Times New Roman" panose="02020603050405020304" pitchFamily="18" charset="0"/>
              <a:ea typeface="Times New Roman" panose="02020603050405020304" pitchFamily="18" charset="0"/>
            </a:endParaRPr>
          </a:p>
          <a:p>
            <a:pPr algn="just">
              <a:spcAft>
                <a:spcPts val="0"/>
              </a:spcAft>
            </a:pPr>
            <a:r>
              <a:rPr lang="fr-FR" sz="1000" dirty="0">
                <a:latin typeface="Arial Narrow" panose="020B0606020202030204" pitchFamily="34" charset="0"/>
                <a:ea typeface="Times New Roman" panose="02020603050405020304" pitchFamily="18" charset="0"/>
                <a:cs typeface="Arial" panose="020B0604020202020204" pitchFamily="34" charset="0"/>
              </a:rPr>
              <a:t>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u="sng" dirty="0">
                <a:latin typeface="Arial Narrow" panose="020B0606020202030204" pitchFamily="34" charset="0"/>
                <a:ea typeface="Times New Roman" panose="02020603050405020304" pitchFamily="18" charset="0"/>
                <a:cs typeface="Arial" panose="020B0604020202020204" pitchFamily="34" charset="0"/>
              </a:rPr>
              <a:t>Pendant la fabrication :</a:t>
            </a:r>
            <a:endParaRPr lang="fr-FR" sz="1000" dirty="0">
              <a:latin typeface="Times New Roman" panose="02020603050405020304" pitchFamily="18" charset="0"/>
              <a:ea typeface="Times New Roman" panose="02020603050405020304" pitchFamily="18" charset="0"/>
            </a:endParaRPr>
          </a:p>
          <a:p>
            <a:pPr marL="457200" algn="just">
              <a:spcAft>
                <a:spcPts val="0"/>
              </a:spcAft>
            </a:pPr>
            <a:r>
              <a:rPr lang="fr-FR" sz="1000" b="1" dirty="0">
                <a:latin typeface="Arial Narrow" panose="020B0606020202030204" pitchFamily="34" charset="0"/>
                <a:ea typeface="Times New Roman" panose="02020603050405020304" pitchFamily="18" charset="0"/>
                <a:cs typeface="Arial" panose="020B0604020202020204" pitchFamily="34" charset="0"/>
              </a:rPr>
              <a:t>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Respecter </a:t>
            </a:r>
            <a:r>
              <a:rPr lang="fr-FR" sz="1000" dirty="0">
                <a:latin typeface="Arial Narrow" panose="020B0606020202030204" pitchFamily="34" charset="0"/>
                <a:ea typeface="Times New Roman" panose="02020603050405020304" pitchFamily="18" charset="0"/>
                <a:cs typeface="Arial" panose="020B0604020202020204" pitchFamily="34" charset="0"/>
              </a:rPr>
              <a:t>la réglementation en vigueur (hygiène, santé, sécurité),</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Diriger </a:t>
            </a:r>
            <a:r>
              <a:rPr lang="fr-FR" sz="1000" dirty="0">
                <a:latin typeface="Arial Narrow" panose="020B0606020202030204" pitchFamily="34" charset="0"/>
                <a:ea typeface="Times New Roman" panose="02020603050405020304" pitchFamily="18" charset="0"/>
                <a:cs typeface="Arial" panose="020B0604020202020204" pitchFamily="34" charset="0"/>
              </a:rPr>
              <a:t>le commis</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Adopter </a:t>
            </a:r>
            <a:r>
              <a:rPr lang="fr-FR" sz="1000" dirty="0">
                <a:latin typeface="Arial Narrow" panose="020B0606020202030204" pitchFamily="34" charset="0"/>
                <a:ea typeface="Times New Roman" panose="02020603050405020304" pitchFamily="18" charset="0"/>
                <a:cs typeface="Arial" panose="020B0604020202020204" pitchFamily="34" charset="0"/>
              </a:rPr>
              <a:t>une attitude et un comportement professionnel,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Contrôler </a:t>
            </a:r>
            <a:r>
              <a:rPr lang="fr-FR" sz="1000" dirty="0">
                <a:latin typeface="Arial Narrow" panose="020B0606020202030204" pitchFamily="34" charset="0"/>
                <a:ea typeface="Times New Roman" panose="02020603050405020304" pitchFamily="18" charset="0"/>
                <a:cs typeface="Arial" panose="020B0604020202020204" pitchFamily="34" charset="0"/>
              </a:rPr>
              <a:t>le rendement, l’utilisation rationnelle de la matière d’œuvre et des énergies,</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Respecter </a:t>
            </a:r>
            <a:r>
              <a:rPr lang="fr-FR" sz="1000" dirty="0">
                <a:latin typeface="Arial Narrow" panose="020B0606020202030204" pitchFamily="34" charset="0"/>
                <a:ea typeface="Times New Roman" panose="02020603050405020304" pitchFamily="18" charset="0"/>
                <a:cs typeface="Arial" panose="020B0604020202020204" pitchFamily="34" charset="0"/>
              </a:rPr>
              <a:t>les techniques professionnelles de base,</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Vérifier</a:t>
            </a:r>
            <a:r>
              <a:rPr lang="fr-FR" sz="1000" dirty="0">
                <a:latin typeface="Arial Narrow" panose="020B0606020202030204" pitchFamily="34" charset="0"/>
                <a:ea typeface="Times New Roman" panose="02020603050405020304" pitchFamily="18" charset="0"/>
                <a:cs typeface="Arial" panose="020B0604020202020204" pitchFamily="34" charset="0"/>
              </a:rPr>
              <a:t> la conformité des préparations culinaires imposées,</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Vérifier </a:t>
            </a:r>
            <a:r>
              <a:rPr lang="fr-FR" sz="1000" dirty="0">
                <a:latin typeface="Arial Narrow" panose="020B0606020202030204" pitchFamily="34" charset="0"/>
                <a:ea typeface="Times New Roman" panose="02020603050405020304" pitchFamily="18" charset="0"/>
                <a:cs typeface="Arial" panose="020B0604020202020204" pitchFamily="34" charset="0"/>
              </a:rPr>
              <a:t>la qualité des finitions, de la présentation et la qualité organoleptique de vos préparations,</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Respecter</a:t>
            </a:r>
            <a:r>
              <a:rPr lang="fr-FR" sz="1000" dirty="0">
                <a:latin typeface="Arial Narrow" panose="020B0606020202030204" pitchFamily="34" charset="0"/>
                <a:ea typeface="Times New Roman" panose="02020603050405020304" pitchFamily="18" charset="0"/>
                <a:cs typeface="Arial" panose="020B0604020202020204" pitchFamily="34" charset="0"/>
              </a:rPr>
              <a:t> l’heure d’envoi prévue pour chaque plat.</a:t>
            </a:r>
            <a:endParaRPr lang="fr-FR" sz="1000" dirty="0">
              <a:latin typeface="Times New Roman" panose="02020603050405020304" pitchFamily="18" charset="0"/>
              <a:ea typeface="Times New Roman" panose="02020603050405020304" pitchFamily="18" charset="0"/>
            </a:endParaRPr>
          </a:p>
          <a:p>
            <a:pPr algn="just">
              <a:spcAft>
                <a:spcPts val="0"/>
              </a:spcAft>
            </a:pPr>
            <a:r>
              <a:rPr lang="fr-FR" sz="1000" dirty="0">
                <a:latin typeface="Arial Narrow" panose="020B0606020202030204" pitchFamily="34" charset="0"/>
                <a:ea typeface="Times New Roman" panose="02020603050405020304" pitchFamily="18" charset="0"/>
                <a:cs typeface="Arial" panose="020B0604020202020204" pitchFamily="34" charset="0"/>
              </a:rPr>
              <a:t>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u="sng" dirty="0">
                <a:latin typeface="Arial Narrow" panose="020B0606020202030204" pitchFamily="34" charset="0"/>
                <a:ea typeface="Times New Roman" panose="02020603050405020304" pitchFamily="18" charset="0"/>
                <a:cs typeface="Arial" panose="020B0604020202020204" pitchFamily="34" charset="0"/>
              </a:rPr>
              <a:t>Envoi, dressage et présentation :</a:t>
            </a:r>
            <a:endParaRPr lang="fr-FR" sz="1000" dirty="0">
              <a:latin typeface="Times New Roman" panose="02020603050405020304" pitchFamily="18" charset="0"/>
              <a:ea typeface="Times New Roman" panose="02020603050405020304" pitchFamily="18" charset="0"/>
            </a:endParaRPr>
          </a:p>
          <a:p>
            <a:pPr algn="just">
              <a:spcAft>
                <a:spcPts val="0"/>
              </a:spcAft>
            </a:pPr>
            <a:r>
              <a:rPr lang="fr-FR" sz="1000" b="1" dirty="0">
                <a:latin typeface="Arial Narrow" panose="020B0606020202030204" pitchFamily="34" charset="0"/>
                <a:ea typeface="Times New Roman" panose="02020603050405020304" pitchFamily="18" charset="0"/>
                <a:cs typeface="Arial" panose="020B0604020202020204" pitchFamily="34" charset="0"/>
              </a:rPr>
              <a:t> </a:t>
            </a:r>
            <a:endParaRPr lang="fr-FR" sz="1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000" b="1" dirty="0">
                <a:latin typeface="Arial Narrow" panose="020B0606020202030204" pitchFamily="34" charset="0"/>
                <a:ea typeface="Times New Roman" panose="02020603050405020304" pitchFamily="18" charset="0"/>
                <a:cs typeface="Arial" panose="020B0604020202020204" pitchFamily="34" charset="0"/>
              </a:rPr>
              <a:t>Dresser et présenter</a:t>
            </a:r>
            <a:r>
              <a:rPr lang="fr-FR" sz="1000" dirty="0">
                <a:latin typeface="Arial Narrow" panose="020B0606020202030204" pitchFamily="34" charset="0"/>
                <a:ea typeface="Times New Roman" panose="02020603050405020304" pitchFamily="18" charset="0"/>
                <a:cs typeface="Arial" panose="020B0604020202020204" pitchFamily="34" charset="0"/>
              </a:rPr>
              <a:t> selon les consignes données </a:t>
            </a:r>
            <a:r>
              <a:rPr lang="fr-FR" sz="1000" b="1" dirty="0">
                <a:latin typeface="Arial Narrow" panose="020B0606020202030204" pitchFamily="34" charset="0"/>
                <a:ea typeface="Times New Roman" panose="02020603050405020304" pitchFamily="18" charset="0"/>
                <a:cs typeface="Arial" panose="020B0604020202020204" pitchFamily="34" charset="0"/>
              </a:rPr>
              <a:t>par les fiches techniques</a:t>
            </a:r>
            <a:r>
              <a:rPr lang="fr-FR" sz="1000" dirty="0">
                <a:latin typeface="Arial Narrow" panose="020B0606020202030204" pitchFamily="34" charset="0"/>
                <a:ea typeface="Times New Roman" panose="02020603050405020304" pitchFamily="18" charset="0"/>
                <a:cs typeface="Arial" panose="020B0604020202020204" pitchFamily="34" charset="0"/>
              </a:rPr>
              <a:t>, (en cas d’absences de consignes, dresser à votre convenance en respectant les usages professionnels).</a:t>
            </a:r>
            <a:endParaRPr lang="fr-FR"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5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FC1D9-EE91-4256-8DFD-AA3D6616395A}"/>
              </a:ext>
            </a:extLst>
          </p:cNvPr>
          <p:cNvSpPr>
            <a:spLocks noGrp="1"/>
          </p:cNvSpPr>
          <p:nvPr>
            <p:ph type="title"/>
          </p:nvPr>
        </p:nvSpPr>
        <p:spPr/>
        <p:txBody>
          <a:bodyPr/>
          <a:lstStyle/>
          <a:p>
            <a:r>
              <a:rPr lang="fr-FR" b="1" i="1" dirty="0"/>
              <a:t>Comprendre le document</a:t>
            </a:r>
          </a:p>
        </p:txBody>
      </p:sp>
      <p:pic>
        <p:nvPicPr>
          <p:cNvPr id="5" name="Espace réservé du contenu 4">
            <a:extLst>
              <a:ext uri="{FF2B5EF4-FFF2-40B4-BE49-F238E27FC236}">
                <a16:creationId xmlns:a16="http://schemas.microsoft.com/office/drawing/2014/main" id="{24998AC6-AD22-4A0C-995E-1BECE330152C}"/>
              </a:ext>
            </a:extLst>
          </p:cNvPr>
          <p:cNvPicPr>
            <a:picLocks noGrp="1" noChangeAspect="1"/>
          </p:cNvPicPr>
          <p:nvPr>
            <p:ph sz="quarter" idx="13"/>
          </p:nvPr>
        </p:nvPicPr>
        <p:blipFill>
          <a:blip r:embed="rId2"/>
          <a:stretch>
            <a:fillRect/>
          </a:stretch>
        </p:blipFill>
        <p:spPr>
          <a:xfrm>
            <a:off x="4657060" y="1892679"/>
            <a:ext cx="2757979" cy="3898522"/>
          </a:xfrm>
        </p:spPr>
      </p:pic>
      <p:sp>
        <p:nvSpPr>
          <p:cNvPr id="4" name="Bulle narrative : rectangle 3">
            <a:extLst>
              <a:ext uri="{FF2B5EF4-FFF2-40B4-BE49-F238E27FC236}">
                <a16:creationId xmlns:a16="http://schemas.microsoft.com/office/drawing/2014/main" id="{6D778B94-2D20-4394-8340-3A56F5D0C194}"/>
              </a:ext>
            </a:extLst>
          </p:cNvPr>
          <p:cNvSpPr/>
          <p:nvPr/>
        </p:nvSpPr>
        <p:spPr>
          <a:xfrm>
            <a:off x="294434" y="3035969"/>
            <a:ext cx="2917998" cy="2755232"/>
          </a:xfrm>
          <a:prstGeom prst="wedgeRectCallout">
            <a:avLst>
              <a:gd name="adj1" fmla="val 103160"/>
              <a:gd name="adj2" fmla="val 220"/>
            </a:avLst>
          </a:prstGeom>
          <a:solidFill>
            <a:schemeClr val="accent5">
              <a:lumMod val="40000"/>
              <a:lumOff val="6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L’épreuve se compose d’une partie écrite, il est donc important de penser à venir avec des stylos, une règle, des </a:t>
            </a:r>
            <a:r>
              <a:rPr lang="fr-FR" dirty="0" err="1"/>
              <a:t>stabilos</a:t>
            </a:r>
            <a:r>
              <a:rPr lang="fr-FR" dirty="0"/>
              <a:t>, et une calculatrice (si autorisée)… </a:t>
            </a:r>
            <a:r>
              <a:rPr lang="fr-FR" sz="2400" b="1" i="1" dirty="0"/>
              <a:t>Et surtout votre répertoire  technique personnel !</a:t>
            </a:r>
          </a:p>
        </p:txBody>
      </p:sp>
    </p:spTree>
    <p:extLst>
      <p:ext uri="{BB962C8B-B14F-4D97-AF65-F5344CB8AC3E}">
        <p14:creationId xmlns:p14="http://schemas.microsoft.com/office/powerpoint/2010/main" val="5521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73E67-F8E0-4848-ADFE-90BCD43B3316}"/>
              </a:ext>
            </a:extLst>
          </p:cNvPr>
          <p:cNvSpPr>
            <a:spLocks noGrp="1"/>
          </p:cNvSpPr>
          <p:nvPr>
            <p:ph type="title"/>
          </p:nvPr>
        </p:nvSpPr>
        <p:spPr>
          <a:xfrm>
            <a:off x="913775" y="618518"/>
            <a:ext cx="1871955" cy="423473"/>
          </a:xfrm>
        </p:spPr>
        <p:txBody>
          <a:bodyPr>
            <a:normAutofit fontScale="90000"/>
          </a:bodyPr>
          <a:lstStyle/>
          <a:p>
            <a:r>
              <a:rPr lang="fr-FR" b="1" i="1" u="sng" dirty="0"/>
              <a:t>Page 1</a:t>
            </a:r>
            <a:r>
              <a:rPr lang="fr-FR" b="1" i="1" dirty="0"/>
              <a:t> </a:t>
            </a:r>
            <a:r>
              <a:rPr lang="fr-FR" dirty="0"/>
              <a:t>:</a:t>
            </a:r>
          </a:p>
        </p:txBody>
      </p:sp>
      <p:pic>
        <p:nvPicPr>
          <p:cNvPr id="4" name="Image 3">
            <a:extLst>
              <a:ext uri="{FF2B5EF4-FFF2-40B4-BE49-F238E27FC236}">
                <a16:creationId xmlns:a16="http://schemas.microsoft.com/office/drawing/2014/main" id="{EE53B8CF-234F-45C5-B962-3E321CB507C4}"/>
              </a:ext>
            </a:extLst>
          </p:cNvPr>
          <p:cNvPicPr>
            <a:picLocks noChangeAspect="1"/>
          </p:cNvPicPr>
          <p:nvPr/>
        </p:nvPicPr>
        <p:blipFill>
          <a:blip r:embed="rId2"/>
          <a:stretch>
            <a:fillRect/>
          </a:stretch>
        </p:blipFill>
        <p:spPr>
          <a:xfrm>
            <a:off x="2649400" y="729343"/>
            <a:ext cx="3976508" cy="5620964"/>
          </a:xfrm>
          <a:prstGeom prst="rect">
            <a:avLst/>
          </a:prstGeom>
        </p:spPr>
      </p:pic>
      <p:sp>
        <p:nvSpPr>
          <p:cNvPr id="9" name="Bulle narrative : rectangle 8">
            <a:extLst>
              <a:ext uri="{FF2B5EF4-FFF2-40B4-BE49-F238E27FC236}">
                <a16:creationId xmlns:a16="http://schemas.microsoft.com/office/drawing/2014/main" id="{85B51B8C-AB85-4243-A445-23A911C88B65}"/>
              </a:ext>
            </a:extLst>
          </p:cNvPr>
          <p:cNvSpPr/>
          <p:nvPr/>
        </p:nvSpPr>
        <p:spPr>
          <a:xfrm>
            <a:off x="342561" y="1163202"/>
            <a:ext cx="1704899" cy="725232"/>
          </a:xfrm>
          <a:prstGeom prst="wedgeRectCallout">
            <a:avLst>
              <a:gd name="adj1" fmla="val 96669"/>
              <a:gd name="adj2" fmla="val -41252"/>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Nature de l’épreuve</a:t>
            </a:r>
          </a:p>
        </p:txBody>
      </p:sp>
      <p:sp>
        <p:nvSpPr>
          <p:cNvPr id="10" name="Bulle narrative : rectangle 9">
            <a:extLst>
              <a:ext uri="{FF2B5EF4-FFF2-40B4-BE49-F238E27FC236}">
                <a16:creationId xmlns:a16="http://schemas.microsoft.com/office/drawing/2014/main" id="{9A680E4B-A1D0-4B17-B51F-5181C8D9CE7D}"/>
              </a:ext>
            </a:extLst>
          </p:cNvPr>
          <p:cNvSpPr/>
          <p:nvPr/>
        </p:nvSpPr>
        <p:spPr>
          <a:xfrm>
            <a:off x="3953779" y="105022"/>
            <a:ext cx="1704899" cy="725232"/>
          </a:xfrm>
          <a:prstGeom prst="wedgeRectCallout">
            <a:avLst>
              <a:gd name="adj1" fmla="val -47131"/>
              <a:gd name="adj2" fmla="val 90314"/>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Durée de l’épreuve</a:t>
            </a:r>
          </a:p>
        </p:txBody>
      </p:sp>
      <p:sp>
        <p:nvSpPr>
          <p:cNvPr id="11" name="Bulle narrative : rectangle 10">
            <a:extLst>
              <a:ext uri="{FF2B5EF4-FFF2-40B4-BE49-F238E27FC236}">
                <a16:creationId xmlns:a16="http://schemas.microsoft.com/office/drawing/2014/main" id="{D9DEAC8F-F33A-4715-8DAF-98A02CDEFF96}"/>
              </a:ext>
            </a:extLst>
          </p:cNvPr>
          <p:cNvSpPr/>
          <p:nvPr/>
        </p:nvSpPr>
        <p:spPr>
          <a:xfrm>
            <a:off x="6533324" y="366727"/>
            <a:ext cx="1704899" cy="725232"/>
          </a:xfrm>
          <a:prstGeom prst="wedgeRectCallout">
            <a:avLst>
              <a:gd name="adj1" fmla="val -130303"/>
              <a:gd name="adj2" fmla="val 59250"/>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Coefficient de l’épreuve</a:t>
            </a:r>
          </a:p>
        </p:txBody>
      </p:sp>
      <p:sp>
        <p:nvSpPr>
          <p:cNvPr id="12" name="Bulle narrative : rectangle 11">
            <a:extLst>
              <a:ext uri="{FF2B5EF4-FFF2-40B4-BE49-F238E27FC236}">
                <a16:creationId xmlns:a16="http://schemas.microsoft.com/office/drawing/2014/main" id="{1CDA5292-215F-4801-B1C5-B379FCF386FB}"/>
              </a:ext>
            </a:extLst>
          </p:cNvPr>
          <p:cNvSpPr/>
          <p:nvPr/>
        </p:nvSpPr>
        <p:spPr>
          <a:xfrm>
            <a:off x="6975273" y="1456568"/>
            <a:ext cx="1704899" cy="725232"/>
          </a:xfrm>
          <a:prstGeom prst="wedgeRectCallout">
            <a:avLst>
              <a:gd name="adj1" fmla="val -96102"/>
              <a:gd name="adj2" fmla="val -72316"/>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Nombre de pages du sujet</a:t>
            </a:r>
          </a:p>
        </p:txBody>
      </p:sp>
      <p:sp>
        <p:nvSpPr>
          <p:cNvPr id="13" name="Bulle narrative : rectangle 12">
            <a:extLst>
              <a:ext uri="{FF2B5EF4-FFF2-40B4-BE49-F238E27FC236}">
                <a16:creationId xmlns:a16="http://schemas.microsoft.com/office/drawing/2014/main" id="{1DB9B30E-30B8-4995-9DB0-5B4B858A748C}"/>
              </a:ext>
            </a:extLst>
          </p:cNvPr>
          <p:cNvSpPr/>
          <p:nvPr/>
        </p:nvSpPr>
        <p:spPr>
          <a:xfrm>
            <a:off x="7227848" y="2362524"/>
            <a:ext cx="1704899" cy="725232"/>
          </a:xfrm>
          <a:prstGeom prst="wedgeRectCallout">
            <a:avLst>
              <a:gd name="adj1" fmla="val -155176"/>
              <a:gd name="adj2" fmla="val -194745"/>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Numéro de sujet</a:t>
            </a:r>
          </a:p>
        </p:txBody>
      </p:sp>
      <p:sp>
        <p:nvSpPr>
          <p:cNvPr id="14" name="Bulle narrative : rectangle 13">
            <a:extLst>
              <a:ext uri="{FF2B5EF4-FFF2-40B4-BE49-F238E27FC236}">
                <a16:creationId xmlns:a16="http://schemas.microsoft.com/office/drawing/2014/main" id="{D2A77409-CBB9-404E-A0CC-93307D159346}"/>
              </a:ext>
            </a:extLst>
          </p:cNvPr>
          <p:cNvSpPr/>
          <p:nvPr/>
        </p:nvSpPr>
        <p:spPr>
          <a:xfrm>
            <a:off x="342560" y="2814593"/>
            <a:ext cx="1704899" cy="1250970"/>
          </a:xfrm>
          <a:prstGeom prst="wedgeRectCallout">
            <a:avLst>
              <a:gd name="adj1" fmla="val 155612"/>
              <a:gd name="adj2" fmla="val -2458"/>
            </a:avLst>
          </a:prstGeom>
          <a:solidFill>
            <a:schemeClr val="accent5">
              <a:lumMod val="40000"/>
              <a:lumOff val="6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Pensez à indiquer votre numéro de candidat</a:t>
            </a:r>
          </a:p>
        </p:txBody>
      </p:sp>
      <p:sp>
        <p:nvSpPr>
          <p:cNvPr id="15" name="Bulle narrative : rectangle 14">
            <a:extLst>
              <a:ext uri="{FF2B5EF4-FFF2-40B4-BE49-F238E27FC236}">
                <a16:creationId xmlns:a16="http://schemas.microsoft.com/office/drawing/2014/main" id="{ADC428E5-E244-4AD4-99C7-5C0F0AC032BE}"/>
              </a:ext>
            </a:extLst>
          </p:cNvPr>
          <p:cNvSpPr/>
          <p:nvPr/>
        </p:nvSpPr>
        <p:spPr>
          <a:xfrm>
            <a:off x="7092708" y="3539825"/>
            <a:ext cx="1704899" cy="1250970"/>
          </a:xfrm>
          <a:prstGeom prst="wedgeRectCallout">
            <a:avLst>
              <a:gd name="adj1" fmla="val -145562"/>
              <a:gd name="adj2" fmla="val -17077"/>
            </a:avLst>
          </a:prstGeom>
          <a:solidFill>
            <a:schemeClr val="accent5">
              <a:lumMod val="40000"/>
              <a:lumOff val="6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Pensez à indiquer votre nom et votre prénom</a:t>
            </a:r>
          </a:p>
        </p:txBody>
      </p:sp>
    </p:spTree>
    <p:extLst>
      <p:ext uri="{BB962C8B-B14F-4D97-AF65-F5344CB8AC3E}">
        <p14:creationId xmlns:p14="http://schemas.microsoft.com/office/powerpoint/2010/main" val="19246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4ABB585-3C84-402C-A9EF-671DF24ECDB9}"/>
              </a:ext>
            </a:extLst>
          </p:cNvPr>
          <p:cNvSpPr>
            <a:spLocks noGrp="1"/>
          </p:cNvSpPr>
          <p:nvPr>
            <p:ph type="title"/>
          </p:nvPr>
        </p:nvSpPr>
        <p:spPr>
          <a:xfrm>
            <a:off x="914400" y="619125"/>
            <a:ext cx="1749287" cy="447676"/>
          </a:xfrm>
        </p:spPr>
        <p:txBody>
          <a:bodyPr>
            <a:normAutofit fontScale="90000"/>
          </a:bodyPr>
          <a:lstStyle/>
          <a:p>
            <a:r>
              <a:rPr lang="fr-FR" b="1" i="1" u="sng" dirty="0"/>
              <a:t>Page 2 </a:t>
            </a:r>
            <a:r>
              <a:rPr lang="fr-FR" dirty="0"/>
              <a:t>:</a:t>
            </a:r>
          </a:p>
        </p:txBody>
      </p:sp>
      <p:pic>
        <p:nvPicPr>
          <p:cNvPr id="3" name="Image 2">
            <a:extLst>
              <a:ext uri="{FF2B5EF4-FFF2-40B4-BE49-F238E27FC236}">
                <a16:creationId xmlns:a16="http://schemas.microsoft.com/office/drawing/2014/main" id="{1D0A717E-6109-433E-BBE7-0E816DD14CFD}"/>
              </a:ext>
            </a:extLst>
          </p:cNvPr>
          <p:cNvPicPr>
            <a:picLocks noChangeAspect="1"/>
          </p:cNvPicPr>
          <p:nvPr/>
        </p:nvPicPr>
        <p:blipFill>
          <a:blip r:embed="rId2"/>
          <a:stretch>
            <a:fillRect/>
          </a:stretch>
        </p:blipFill>
        <p:spPr>
          <a:xfrm>
            <a:off x="3488298" y="374753"/>
            <a:ext cx="4471479" cy="6320628"/>
          </a:xfrm>
          <a:prstGeom prst="rect">
            <a:avLst/>
          </a:prstGeom>
        </p:spPr>
      </p:pic>
      <p:sp>
        <p:nvSpPr>
          <p:cNvPr id="6" name="Bulle narrative : rectangle 5">
            <a:extLst>
              <a:ext uri="{FF2B5EF4-FFF2-40B4-BE49-F238E27FC236}">
                <a16:creationId xmlns:a16="http://schemas.microsoft.com/office/drawing/2014/main" id="{95E03F02-DD48-462C-94D6-E8040D5B3D29}"/>
              </a:ext>
            </a:extLst>
          </p:cNvPr>
          <p:cNvSpPr/>
          <p:nvPr/>
        </p:nvSpPr>
        <p:spPr>
          <a:xfrm>
            <a:off x="5724037" y="1417983"/>
            <a:ext cx="3060351" cy="1148306"/>
          </a:xfrm>
          <a:prstGeom prst="wedgeRectCallout">
            <a:avLst>
              <a:gd name="adj1" fmla="val -47131"/>
              <a:gd name="adj2" fmla="val 90314"/>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Vous retrouvez la durée de l’épreuve et le coefficient </a:t>
            </a:r>
          </a:p>
        </p:txBody>
      </p:sp>
      <p:sp>
        <p:nvSpPr>
          <p:cNvPr id="7" name="Bulle narrative : rectangle 6">
            <a:extLst>
              <a:ext uri="{FF2B5EF4-FFF2-40B4-BE49-F238E27FC236}">
                <a16:creationId xmlns:a16="http://schemas.microsoft.com/office/drawing/2014/main" id="{7B3B797F-3BAE-4A88-9D6A-F95C1B6CEAC9}"/>
              </a:ext>
            </a:extLst>
          </p:cNvPr>
          <p:cNvSpPr/>
          <p:nvPr/>
        </p:nvSpPr>
        <p:spPr>
          <a:xfrm>
            <a:off x="1371093" y="3286539"/>
            <a:ext cx="1704899" cy="973760"/>
          </a:xfrm>
          <a:prstGeom prst="wedgeRectCallout">
            <a:avLst>
              <a:gd name="adj1" fmla="val 176731"/>
              <a:gd name="adj2" fmla="val 149521"/>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Le numéro de sujet</a:t>
            </a:r>
          </a:p>
        </p:txBody>
      </p:sp>
      <p:sp>
        <p:nvSpPr>
          <p:cNvPr id="9" name="Bulle narrative : rectangle 8">
            <a:extLst>
              <a:ext uri="{FF2B5EF4-FFF2-40B4-BE49-F238E27FC236}">
                <a16:creationId xmlns:a16="http://schemas.microsoft.com/office/drawing/2014/main" id="{B4C275DF-DDFD-4356-9385-62F41AF60D01}"/>
              </a:ext>
            </a:extLst>
          </p:cNvPr>
          <p:cNvSpPr/>
          <p:nvPr/>
        </p:nvSpPr>
        <p:spPr>
          <a:xfrm>
            <a:off x="7254212" y="2712386"/>
            <a:ext cx="3060351" cy="1579326"/>
          </a:xfrm>
          <a:prstGeom prst="wedgeRectCallout">
            <a:avLst>
              <a:gd name="adj1" fmla="val -73546"/>
              <a:gd name="adj2" fmla="val 16353"/>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L’épreuve se déroule en deux temps </a:t>
            </a:r>
          </a:p>
          <a:p>
            <a:pPr algn="ctr"/>
            <a:r>
              <a:rPr lang="fr-FR" dirty="0"/>
              <a:t>1</a:t>
            </a:r>
            <a:r>
              <a:rPr lang="fr-FR" baseline="30000" dirty="0"/>
              <a:t>er</a:t>
            </a:r>
            <a:r>
              <a:rPr lang="fr-FR" dirty="0"/>
              <a:t> temps une phase écrite de 1h30 maximum </a:t>
            </a:r>
            <a:r>
              <a:rPr lang="fr-FR" i="1" dirty="0"/>
              <a:t>« hors aménagement d’épreuve »</a:t>
            </a:r>
          </a:p>
        </p:txBody>
      </p:sp>
      <p:sp>
        <p:nvSpPr>
          <p:cNvPr id="10" name="Bulle narrative : rectangle 9">
            <a:extLst>
              <a:ext uri="{FF2B5EF4-FFF2-40B4-BE49-F238E27FC236}">
                <a16:creationId xmlns:a16="http://schemas.microsoft.com/office/drawing/2014/main" id="{AC8215F0-C82F-41FF-8C82-A2B648BED696}"/>
              </a:ext>
            </a:extLst>
          </p:cNvPr>
          <p:cNvSpPr/>
          <p:nvPr/>
        </p:nvSpPr>
        <p:spPr>
          <a:xfrm>
            <a:off x="7254212" y="4557078"/>
            <a:ext cx="3060351" cy="1379895"/>
          </a:xfrm>
          <a:prstGeom prst="wedgeRectCallout">
            <a:avLst>
              <a:gd name="adj1" fmla="val -84804"/>
              <a:gd name="adj2" fmla="val -59714"/>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2</a:t>
            </a:r>
            <a:r>
              <a:rPr lang="fr-FR" baseline="30000" dirty="0"/>
              <a:t>ème</a:t>
            </a:r>
            <a:r>
              <a:rPr lang="fr-FR" dirty="0"/>
              <a:t> temps la phase pratique en cuisine avec votre commis, pour une durée de 4h00 </a:t>
            </a:r>
            <a:r>
              <a:rPr lang="fr-FR" i="1" dirty="0"/>
              <a:t>« hors aménagement d’épreuve »</a:t>
            </a:r>
          </a:p>
        </p:txBody>
      </p:sp>
    </p:spTree>
    <p:extLst>
      <p:ext uri="{BB962C8B-B14F-4D97-AF65-F5344CB8AC3E}">
        <p14:creationId xmlns:p14="http://schemas.microsoft.com/office/powerpoint/2010/main" val="24619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C9918-5B59-4298-B25B-5E85C1578373}"/>
              </a:ext>
            </a:extLst>
          </p:cNvPr>
          <p:cNvSpPr>
            <a:spLocks noGrp="1"/>
          </p:cNvSpPr>
          <p:nvPr>
            <p:ph type="title"/>
          </p:nvPr>
        </p:nvSpPr>
        <p:spPr>
          <a:xfrm>
            <a:off x="913776" y="618518"/>
            <a:ext cx="1769464" cy="448284"/>
          </a:xfrm>
        </p:spPr>
        <p:txBody>
          <a:bodyPr>
            <a:normAutofit fontScale="90000"/>
          </a:bodyPr>
          <a:lstStyle/>
          <a:p>
            <a:r>
              <a:rPr lang="fr-FR" b="1" i="1" u="sng" dirty="0"/>
              <a:t>Page 3</a:t>
            </a:r>
            <a:r>
              <a:rPr lang="fr-FR" b="1" i="1" dirty="0"/>
              <a:t> </a:t>
            </a:r>
            <a:r>
              <a:rPr lang="fr-FR" dirty="0"/>
              <a:t>:</a:t>
            </a:r>
          </a:p>
        </p:txBody>
      </p:sp>
      <p:pic>
        <p:nvPicPr>
          <p:cNvPr id="5" name="Image 4">
            <a:extLst>
              <a:ext uri="{FF2B5EF4-FFF2-40B4-BE49-F238E27FC236}">
                <a16:creationId xmlns:a16="http://schemas.microsoft.com/office/drawing/2014/main" id="{386C0189-7065-4D8D-AAFA-F5A7A9F7DC2C}"/>
              </a:ext>
            </a:extLst>
          </p:cNvPr>
          <p:cNvPicPr>
            <a:picLocks noChangeAspect="1"/>
          </p:cNvPicPr>
          <p:nvPr/>
        </p:nvPicPr>
        <p:blipFill>
          <a:blip r:embed="rId2"/>
          <a:stretch>
            <a:fillRect/>
          </a:stretch>
        </p:blipFill>
        <p:spPr>
          <a:xfrm>
            <a:off x="2826441" y="373014"/>
            <a:ext cx="4323867" cy="6111972"/>
          </a:xfrm>
          <a:prstGeom prst="rect">
            <a:avLst/>
          </a:prstGeom>
        </p:spPr>
      </p:pic>
      <p:sp>
        <p:nvSpPr>
          <p:cNvPr id="6" name="Bulle narrative : rectangle 5">
            <a:extLst>
              <a:ext uri="{FF2B5EF4-FFF2-40B4-BE49-F238E27FC236}">
                <a16:creationId xmlns:a16="http://schemas.microsoft.com/office/drawing/2014/main" id="{FB378027-F98C-48CF-90E7-86BFB1CDC3A7}"/>
              </a:ext>
            </a:extLst>
          </p:cNvPr>
          <p:cNvSpPr/>
          <p:nvPr/>
        </p:nvSpPr>
        <p:spPr>
          <a:xfrm>
            <a:off x="7050157" y="492648"/>
            <a:ext cx="4691269" cy="1972256"/>
          </a:xfrm>
          <a:prstGeom prst="wedgeRectCallout">
            <a:avLst>
              <a:gd name="adj1" fmla="val -65139"/>
              <a:gd name="adj2" fmla="val -2257"/>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Sur la page 3, vous retrouvez le détail de l’épreuve : vous devez réaliser avec l’aide de votre commis, une entrée un plat et un dessert pour 6 à 8 couverts</a:t>
            </a:r>
          </a:p>
        </p:txBody>
      </p:sp>
      <p:sp>
        <p:nvSpPr>
          <p:cNvPr id="7" name="Bulle narrative : rectangle 6">
            <a:extLst>
              <a:ext uri="{FF2B5EF4-FFF2-40B4-BE49-F238E27FC236}">
                <a16:creationId xmlns:a16="http://schemas.microsoft.com/office/drawing/2014/main" id="{A8B9A28E-E401-4223-B0AC-3529B81563DB}"/>
              </a:ext>
            </a:extLst>
          </p:cNvPr>
          <p:cNvSpPr/>
          <p:nvPr/>
        </p:nvSpPr>
        <p:spPr>
          <a:xfrm>
            <a:off x="7915691" y="2584538"/>
            <a:ext cx="3825735" cy="1148306"/>
          </a:xfrm>
          <a:prstGeom prst="wedgeRectCallout">
            <a:avLst>
              <a:gd name="adj1" fmla="val -91733"/>
              <a:gd name="adj2" fmla="val -49328"/>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Il est indiqué les documents que vous trouverez les pages suivantes</a:t>
            </a:r>
          </a:p>
        </p:txBody>
      </p:sp>
      <p:sp>
        <p:nvSpPr>
          <p:cNvPr id="8" name="Bulle narrative : rectangle 7">
            <a:extLst>
              <a:ext uri="{FF2B5EF4-FFF2-40B4-BE49-F238E27FC236}">
                <a16:creationId xmlns:a16="http://schemas.microsoft.com/office/drawing/2014/main" id="{85DEA111-F5DA-46F4-87BE-981EA769ACA7}"/>
              </a:ext>
            </a:extLst>
          </p:cNvPr>
          <p:cNvSpPr/>
          <p:nvPr/>
        </p:nvSpPr>
        <p:spPr>
          <a:xfrm>
            <a:off x="145341" y="1530065"/>
            <a:ext cx="2425357" cy="2704310"/>
          </a:xfrm>
          <a:prstGeom prst="wedgeRectCallout">
            <a:avLst>
              <a:gd name="adj1" fmla="val 111207"/>
              <a:gd name="adj2" fmla="val 4237"/>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Il est précisé ici que </a:t>
            </a:r>
            <a:r>
              <a:rPr lang="fr-FR" b="1" i="1" dirty="0"/>
              <a:t>le seul document d’aide possible est votre répertoire technique personne</a:t>
            </a:r>
            <a:r>
              <a:rPr lang="fr-FR" dirty="0"/>
              <a:t>l que vous aurez pris le soin de compléter pendant vos 3 ans de formation</a:t>
            </a:r>
          </a:p>
        </p:txBody>
      </p:sp>
      <p:sp>
        <p:nvSpPr>
          <p:cNvPr id="9" name="Rectangle 8">
            <a:extLst>
              <a:ext uri="{FF2B5EF4-FFF2-40B4-BE49-F238E27FC236}">
                <a16:creationId xmlns:a16="http://schemas.microsoft.com/office/drawing/2014/main" id="{BDD13B3D-EDD9-4574-8F27-A929DF4B79E5}"/>
              </a:ext>
            </a:extLst>
          </p:cNvPr>
          <p:cNvSpPr/>
          <p:nvPr/>
        </p:nvSpPr>
        <p:spPr>
          <a:xfrm>
            <a:off x="4134678" y="2864827"/>
            <a:ext cx="1484244" cy="196425"/>
          </a:xfrm>
          <a:prstGeom prst="rect">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ulle narrative : rectangle 9">
            <a:extLst>
              <a:ext uri="{FF2B5EF4-FFF2-40B4-BE49-F238E27FC236}">
                <a16:creationId xmlns:a16="http://schemas.microsoft.com/office/drawing/2014/main" id="{E0F289C5-A32D-4148-AA25-ACA6D5929C02}"/>
              </a:ext>
            </a:extLst>
          </p:cNvPr>
          <p:cNvSpPr/>
          <p:nvPr/>
        </p:nvSpPr>
        <p:spPr>
          <a:xfrm>
            <a:off x="7532999" y="4073369"/>
            <a:ext cx="3825735" cy="1148306"/>
          </a:xfrm>
          <a:prstGeom prst="wedgeRectCallout">
            <a:avLst>
              <a:gd name="adj1" fmla="val -91733"/>
              <a:gd name="adj2" fmla="val -49328"/>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Les consignes pour le travail à faire </a:t>
            </a:r>
          </a:p>
        </p:txBody>
      </p:sp>
      <p:sp>
        <p:nvSpPr>
          <p:cNvPr id="11" name="Bulle narrative : rectangle 10">
            <a:extLst>
              <a:ext uri="{FF2B5EF4-FFF2-40B4-BE49-F238E27FC236}">
                <a16:creationId xmlns:a16="http://schemas.microsoft.com/office/drawing/2014/main" id="{6C83AFAB-0549-49FA-A423-093086CA545A}"/>
              </a:ext>
            </a:extLst>
          </p:cNvPr>
          <p:cNvSpPr/>
          <p:nvPr/>
        </p:nvSpPr>
        <p:spPr>
          <a:xfrm>
            <a:off x="7849214" y="5378111"/>
            <a:ext cx="3825735" cy="1148306"/>
          </a:xfrm>
          <a:prstGeom prst="wedgeRectCallout">
            <a:avLst>
              <a:gd name="adj1" fmla="val -97984"/>
              <a:gd name="adj2" fmla="val -72605"/>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Le temps imparti de l’épreuve écrite</a:t>
            </a:r>
          </a:p>
        </p:txBody>
      </p:sp>
      <p:sp>
        <p:nvSpPr>
          <p:cNvPr id="12" name="Bulle narrative : rectangle 11">
            <a:extLst>
              <a:ext uri="{FF2B5EF4-FFF2-40B4-BE49-F238E27FC236}">
                <a16:creationId xmlns:a16="http://schemas.microsoft.com/office/drawing/2014/main" id="{A6F2C65C-6EB9-49FD-925C-19BB3F6892BD}"/>
              </a:ext>
            </a:extLst>
          </p:cNvPr>
          <p:cNvSpPr/>
          <p:nvPr/>
        </p:nvSpPr>
        <p:spPr>
          <a:xfrm>
            <a:off x="210239" y="4647522"/>
            <a:ext cx="2295559" cy="1148306"/>
          </a:xfrm>
          <a:prstGeom prst="wedgeRectCallout">
            <a:avLst>
              <a:gd name="adj1" fmla="val 103520"/>
              <a:gd name="adj2" fmla="val 46229"/>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L’heure d’envoi de chaque plat</a:t>
            </a:r>
          </a:p>
        </p:txBody>
      </p:sp>
    </p:spTree>
    <p:extLst>
      <p:ext uri="{BB962C8B-B14F-4D97-AF65-F5344CB8AC3E}">
        <p14:creationId xmlns:p14="http://schemas.microsoft.com/office/powerpoint/2010/main" val="19410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75EB1-CBCF-4670-B2FA-5259AF2851C2}"/>
              </a:ext>
            </a:extLst>
          </p:cNvPr>
          <p:cNvSpPr>
            <a:spLocks noGrp="1"/>
          </p:cNvSpPr>
          <p:nvPr>
            <p:ph type="title"/>
          </p:nvPr>
        </p:nvSpPr>
        <p:spPr>
          <a:xfrm>
            <a:off x="913775" y="618518"/>
            <a:ext cx="1994317" cy="745588"/>
          </a:xfrm>
        </p:spPr>
        <p:txBody>
          <a:bodyPr/>
          <a:lstStyle/>
          <a:p>
            <a:r>
              <a:rPr lang="fr-FR" b="1" i="1" u="sng" dirty="0"/>
              <a:t>Page 4</a:t>
            </a:r>
            <a:r>
              <a:rPr lang="fr-FR" b="1" i="1" dirty="0"/>
              <a:t> </a:t>
            </a:r>
            <a:r>
              <a:rPr lang="fr-FR" dirty="0"/>
              <a:t>:</a:t>
            </a:r>
          </a:p>
        </p:txBody>
      </p:sp>
      <p:pic>
        <p:nvPicPr>
          <p:cNvPr id="5" name="Image 4">
            <a:extLst>
              <a:ext uri="{FF2B5EF4-FFF2-40B4-BE49-F238E27FC236}">
                <a16:creationId xmlns:a16="http://schemas.microsoft.com/office/drawing/2014/main" id="{819AB318-4238-4FC1-BB62-6A0712874974}"/>
              </a:ext>
            </a:extLst>
          </p:cNvPr>
          <p:cNvPicPr>
            <a:picLocks noChangeAspect="1"/>
          </p:cNvPicPr>
          <p:nvPr/>
        </p:nvPicPr>
        <p:blipFill>
          <a:blip r:embed="rId2"/>
          <a:stretch>
            <a:fillRect/>
          </a:stretch>
        </p:blipFill>
        <p:spPr>
          <a:xfrm>
            <a:off x="3903733" y="180587"/>
            <a:ext cx="4384534" cy="6197727"/>
          </a:xfrm>
          <a:prstGeom prst="rect">
            <a:avLst/>
          </a:prstGeom>
        </p:spPr>
      </p:pic>
      <p:sp>
        <p:nvSpPr>
          <p:cNvPr id="6" name="Bulle narrative : rectangle 5">
            <a:extLst>
              <a:ext uri="{FF2B5EF4-FFF2-40B4-BE49-F238E27FC236}">
                <a16:creationId xmlns:a16="http://schemas.microsoft.com/office/drawing/2014/main" id="{ADA228B4-0F33-4CAC-A7E2-601A5CAD210E}"/>
              </a:ext>
            </a:extLst>
          </p:cNvPr>
          <p:cNvSpPr/>
          <p:nvPr/>
        </p:nvSpPr>
        <p:spPr>
          <a:xfrm>
            <a:off x="7500731" y="180589"/>
            <a:ext cx="3777494" cy="1468330"/>
          </a:xfrm>
          <a:prstGeom prst="wedgeRectCallout">
            <a:avLst>
              <a:gd name="adj1" fmla="val -69230"/>
              <a:gd name="adj2" fmla="val 17406"/>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Vous trouvez ici l’heure de fin d’épreuve </a:t>
            </a:r>
            <a:r>
              <a:rPr lang="fr-FR" b="1" i="1" dirty="0"/>
              <a:t>(attention nettoyage et rangement compris</a:t>
            </a:r>
            <a:r>
              <a:rPr lang="fr-FR" dirty="0"/>
              <a:t>)</a:t>
            </a:r>
          </a:p>
        </p:txBody>
      </p:sp>
      <p:sp>
        <p:nvSpPr>
          <p:cNvPr id="7" name="Bulle narrative : rectangle 6">
            <a:extLst>
              <a:ext uri="{FF2B5EF4-FFF2-40B4-BE49-F238E27FC236}">
                <a16:creationId xmlns:a16="http://schemas.microsoft.com/office/drawing/2014/main" id="{7831060B-8E02-458C-BC5A-600E60293221}"/>
              </a:ext>
            </a:extLst>
          </p:cNvPr>
          <p:cNvSpPr/>
          <p:nvPr/>
        </p:nvSpPr>
        <p:spPr>
          <a:xfrm>
            <a:off x="126239" y="1648919"/>
            <a:ext cx="3777494" cy="1468330"/>
          </a:xfrm>
          <a:prstGeom prst="wedgeRectCallout">
            <a:avLst>
              <a:gd name="adj1" fmla="val 62517"/>
              <a:gd name="adj2" fmla="val 86827"/>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Enfin, vous trouverez sur cette page 4 les consignes pour la partie pratique en cuisine.</a:t>
            </a:r>
          </a:p>
        </p:txBody>
      </p:sp>
    </p:spTree>
    <p:extLst>
      <p:ext uri="{BB962C8B-B14F-4D97-AF65-F5344CB8AC3E}">
        <p14:creationId xmlns:p14="http://schemas.microsoft.com/office/powerpoint/2010/main" val="2774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E4762-6497-49E1-BC04-42613285B9F4}"/>
              </a:ext>
            </a:extLst>
          </p:cNvPr>
          <p:cNvSpPr/>
          <p:nvPr/>
        </p:nvSpPr>
        <p:spPr>
          <a:xfrm>
            <a:off x="2438400" y="1135401"/>
            <a:ext cx="7934793" cy="3416320"/>
          </a:xfrm>
          <a:prstGeom prst="rect">
            <a:avLst/>
          </a:prstGeom>
          <a:solidFill>
            <a:schemeClr val="accent4">
              <a:lumMod val="40000"/>
              <a:lumOff val="60000"/>
            </a:schemeClr>
          </a:solidFill>
          <a:ln>
            <a:solidFill>
              <a:schemeClr val="tx1"/>
            </a:solidFill>
          </a:ln>
          <a:scene3d>
            <a:camera prst="isometricOffAxis2Left"/>
            <a:lightRig rig="threePt" dir="t"/>
          </a:scene3d>
        </p:spPr>
        <p:txBody>
          <a:bodyPr wrap="square" lIns="91440" tIns="45720" rIns="91440" bIns="45720">
            <a:spAutoFit/>
          </a:bodyPr>
          <a:lstStyle/>
          <a:p>
            <a:pPr algn="ctr"/>
            <a:r>
              <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Comprendre les consignes, pour rédiger la phase écrite</a:t>
            </a:r>
            <a:r>
              <a:rPr lang="fr-F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et l’appliquer sur la phase pratique</a:t>
            </a:r>
            <a:endPar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6562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61B1F3-6483-41D8-B9D8-B7B7FEE6F080}"/>
              </a:ext>
            </a:extLst>
          </p:cNvPr>
          <p:cNvSpPr>
            <a:spLocks noGrp="1"/>
          </p:cNvSpPr>
          <p:nvPr>
            <p:ph type="title"/>
          </p:nvPr>
        </p:nvSpPr>
        <p:spPr>
          <a:xfrm>
            <a:off x="913775" y="618518"/>
            <a:ext cx="2234159" cy="715608"/>
          </a:xfrm>
        </p:spPr>
        <p:txBody>
          <a:bodyPr/>
          <a:lstStyle/>
          <a:p>
            <a:r>
              <a:rPr lang="fr-FR" b="1" i="1" u="sng" dirty="0"/>
              <a:t>Page 5</a:t>
            </a:r>
            <a:r>
              <a:rPr lang="fr-FR" b="1" i="1" dirty="0"/>
              <a:t> </a:t>
            </a:r>
            <a:r>
              <a:rPr lang="fr-FR" dirty="0"/>
              <a:t>:</a:t>
            </a:r>
          </a:p>
        </p:txBody>
      </p:sp>
      <p:pic>
        <p:nvPicPr>
          <p:cNvPr id="7" name="Image 6">
            <a:extLst>
              <a:ext uri="{FF2B5EF4-FFF2-40B4-BE49-F238E27FC236}">
                <a16:creationId xmlns:a16="http://schemas.microsoft.com/office/drawing/2014/main" id="{0F6D5CD5-2937-4472-8542-466AB484DFA5}"/>
              </a:ext>
            </a:extLst>
          </p:cNvPr>
          <p:cNvPicPr>
            <a:picLocks noChangeAspect="1"/>
          </p:cNvPicPr>
          <p:nvPr/>
        </p:nvPicPr>
        <p:blipFill>
          <a:blip r:embed="rId2"/>
          <a:stretch>
            <a:fillRect/>
          </a:stretch>
        </p:blipFill>
        <p:spPr>
          <a:xfrm>
            <a:off x="3691080" y="208460"/>
            <a:ext cx="5352988" cy="6139874"/>
          </a:xfrm>
          <a:prstGeom prst="rect">
            <a:avLst/>
          </a:prstGeom>
        </p:spPr>
      </p:pic>
      <p:sp>
        <p:nvSpPr>
          <p:cNvPr id="8" name="Bulle narrative : rectangle 7">
            <a:extLst>
              <a:ext uri="{FF2B5EF4-FFF2-40B4-BE49-F238E27FC236}">
                <a16:creationId xmlns:a16="http://schemas.microsoft.com/office/drawing/2014/main" id="{EEF094F6-745D-4C5F-8948-73FF4257FE39}"/>
              </a:ext>
            </a:extLst>
          </p:cNvPr>
          <p:cNvSpPr/>
          <p:nvPr/>
        </p:nvSpPr>
        <p:spPr>
          <a:xfrm>
            <a:off x="582471" y="1306140"/>
            <a:ext cx="2234159" cy="3106833"/>
          </a:xfrm>
          <a:prstGeom prst="wedgeRectCallout">
            <a:avLst>
              <a:gd name="adj1" fmla="val 108160"/>
              <a:gd name="adj2" fmla="val -156"/>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Cette page 5 est relativement importante, car vous retrouvez les consignes que vous devez appliquer sur la partie écrite et la partie pratique. Vous retrouvez les ingrédients de base pour chaque plat </a:t>
            </a:r>
          </a:p>
        </p:txBody>
      </p:sp>
      <p:sp>
        <p:nvSpPr>
          <p:cNvPr id="11" name="ZoneTexte 10">
            <a:extLst>
              <a:ext uri="{FF2B5EF4-FFF2-40B4-BE49-F238E27FC236}">
                <a16:creationId xmlns:a16="http://schemas.microsoft.com/office/drawing/2014/main" id="{F38EC8B9-5F48-4386-B3E8-E8BB631BC70B}"/>
              </a:ext>
            </a:extLst>
          </p:cNvPr>
          <p:cNvSpPr txBox="1"/>
          <p:nvPr/>
        </p:nvSpPr>
        <p:spPr>
          <a:xfrm>
            <a:off x="781878" y="4731026"/>
            <a:ext cx="2234159" cy="1754326"/>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Ici vous retrouvez les techniques obligatoires que vous devez réaliser en tant que candidat pendant la phase pratique.</a:t>
            </a:r>
          </a:p>
        </p:txBody>
      </p:sp>
      <p:cxnSp>
        <p:nvCxnSpPr>
          <p:cNvPr id="13" name="Connecteur droit avec flèche 12">
            <a:extLst>
              <a:ext uri="{FF2B5EF4-FFF2-40B4-BE49-F238E27FC236}">
                <a16:creationId xmlns:a16="http://schemas.microsoft.com/office/drawing/2014/main" id="{5C105AD6-F279-4714-ABA9-8061E8C115D4}"/>
              </a:ext>
            </a:extLst>
          </p:cNvPr>
          <p:cNvCxnSpPr/>
          <p:nvPr/>
        </p:nvCxnSpPr>
        <p:spPr>
          <a:xfrm flipV="1">
            <a:off x="3147934" y="2248525"/>
            <a:ext cx="2173574" cy="28520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4C04FD9-BE4A-4ACC-8E63-B40F754636FA}"/>
              </a:ext>
            </a:extLst>
          </p:cNvPr>
          <p:cNvCxnSpPr>
            <a:cxnSpLocks/>
          </p:cNvCxnSpPr>
          <p:nvPr/>
        </p:nvCxnSpPr>
        <p:spPr>
          <a:xfrm flipV="1">
            <a:off x="3147934" y="2617899"/>
            <a:ext cx="2233016" cy="24826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33B6992-77D3-487D-8E91-041C1BA94F2A}"/>
              </a:ext>
            </a:extLst>
          </p:cNvPr>
          <p:cNvCxnSpPr>
            <a:cxnSpLocks/>
          </p:cNvCxnSpPr>
          <p:nvPr/>
        </p:nvCxnSpPr>
        <p:spPr>
          <a:xfrm flipV="1">
            <a:off x="3147934" y="3496264"/>
            <a:ext cx="2305471" cy="1604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770D42D5-1115-4C31-ADE5-851E523BAFAC}"/>
              </a:ext>
            </a:extLst>
          </p:cNvPr>
          <p:cNvCxnSpPr>
            <a:cxnSpLocks/>
          </p:cNvCxnSpPr>
          <p:nvPr/>
        </p:nvCxnSpPr>
        <p:spPr>
          <a:xfrm flipV="1">
            <a:off x="3147934" y="4043934"/>
            <a:ext cx="2305471" cy="1056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5E16A400-C3E6-4184-A50A-9DC37952E9BF}"/>
              </a:ext>
            </a:extLst>
          </p:cNvPr>
          <p:cNvCxnSpPr>
            <a:cxnSpLocks/>
          </p:cNvCxnSpPr>
          <p:nvPr/>
        </p:nvCxnSpPr>
        <p:spPr>
          <a:xfrm flipV="1">
            <a:off x="3147934" y="5035687"/>
            <a:ext cx="2009930" cy="649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F14DAC74-5B7F-4707-ABE0-09AF9A2BF42D}"/>
              </a:ext>
            </a:extLst>
          </p:cNvPr>
          <p:cNvCxnSpPr>
            <a:cxnSpLocks/>
          </p:cNvCxnSpPr>
          <p:nvPr/>
        </p:nvCxnSpPr>
        <p:spPr>
          <a:xfrm>
            <a:off x="3147934" y="5100595"/>
            <a:ext cx="2191688" cy="5476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8C70535-B47E-4F71-BC60-FFB6AC554E73}"/>
              </a:ext>
            </a:extLst>
          </p:cNvPr>
          <p:cNvCxnSpPr>
            <a:cxnSpLocks/>
          </p:cNvCxnSpPr>
          <p:nvPr/>
        </p:nvCxnSpPr>
        <p:spPr>
          <a:xfrm flipV="1">
            <a:off x="3147934" y="4222230"/>
            <a:ext cx="3639863" cy="8459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D49C366B-AE66-4878-8C63-BD87A70A53B6}"/>
              </a:ext>
            </a:extLst>
          </p:cNvPr>
          <p:cNvSpPr txBox="1"/>
          <p:nvPr/>
        </p:nvSpPr>
        <p:spPr>
          <a:xfrm>
            <a:off x="9375370" y="431347"/>
            <a:ext cx="2234159" cy="646331"/>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Ici vous retrouvez les techniques libres</a:t>
            </a:r>
          </a:p>
        </p:txBody>
      </p:sp>
      <p:cxnSp>
        <p:nvCxnSpPr>
          <p:cNvPr id="28" name="Connecteur droit avec flèche 27">
            <a:extLst>
              <a:ext uri="{FF2B5EF4-FFF2-40B4-BE49-F238E27FC236}">
                <a16:creationId xmlns:a16="http://schemas.microsoft.com/office/drawing/2014/main" id="{DDA5584E-B959-484D-958B-61712AADD534}"/>
              </a:ext>
            </a:extLst>
          </p:cNvPr>
          <p:cNvCxnSpPr>
            <a:cxnSpLocks/>
          </p:cNvCxnSpPr>
          <p:nvPr/>
        </p:nvCxnSpPr>
        <p:spPr>
          <a:xfrm flipH="1">
            <a:off x="7585023" y="1077678"/>
            <a:ext cx="2907426" cy="10209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57C393F0-BB69-409C-9EE2-EE581042015D}"/>
              </a:ext>
            </a:extLst>
          </p:cNvPr>
          <p:cNvCxnSpPr>
            <a:cxnSpLocks/>
            <a:stCxn id="27" idx="2"/>
          </p:cNvCxnSpPr>
          <p:nvPr/>
        </p:nvCxnSpPr>
        <p:spPr>
          <a:xfrm flipH="1">
            <a:off x="7375161" y="1077678"/>
            <a:ext cx="3117289" cy="15402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C4FE7DDE-E96E-48F2-AFC9-1D479ABECCA1}"/>
              </a:ext>
            </a:extLst>
          </p:cNvPr>
          <p:cNvCxnSpPr>
            <a:cxnSpLocks/>
            <a:stCxn id="27" idx="2"/>
          </p:cNvCxnSpPr>
          <p:nvPr/>
        </p:nvCxnSpPr>
        <p:spPr>
          <a:xfrm flipH="1">
            <a:off x="7105338" y="1077678"/>
            <a:ext cx="3387112" cy="23513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F18EC461-FD22-4563-AF55-DF128D96EEDF}"/>
              </a:ext>
            </a:extLst>
          </p:cNvPr>
          <p:cNvCxnSpPr>
            <a:cxnSpLocks/>
            <a:stCxn id="27" idx="2"/>
          </p:cNvCxnSpPr>
          <p:nvPr/>
        </p:nvCxnSpPr>
        <p:spPr>
          <a:xfrm flipH="1">
            <a:off x="7375162" y="1077678"/>
            <a:ext cx="3117288" cy="3248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29E61BF1-9E93-4D3E-92EE-D18598BFC3EB}"/>
              </a:ext>
            </a:extLst>
          </p:cNvPr>
          <p:cNvCxnSpPr>
            <a:cxnSpLocks/>
            <a:stCxn id="27" idx="2"/>
          </p:cNvCxnSpPr>
          <p:nvPr/>
        </p:nvCxnSpPr>
        <p:spPr>
          <a:xfrm flipH="1">
            <a:off x="7476932" y="1077678"/>
            <a:ext cx="3015518" cy="38109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C8C19AC4-48C4-4250-92E6-9945F77263A8}"/>
              </a:ext>
            </a:extLst>
          </p:cNvPr>
          <p:cNvCxnSpPr>
            <a:cxnSpLocks/>
            <a:stCxn id="27" idx="2"/>
          </p:cNvCxnSpPr>
          <p:nvPr/>
        </p:nvCxnSpPr>
        <p:spPr>
          <a:xfrm flipH="1">
            <a:off x="7164780" y="1077678"/>
            <a:ext cx="3327670" cy="44573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0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558D747-54DE-4C0F-81CA-6989F31C18A8}"/>
              </a:ext>
            </a:extLst>
          </p:cNvPr>
          <p:cNvSpPr>
            <a:spLocks noGrp="1"/>
          </p:cNvSpPr>
          <p:nvPr>
            <p:ph type="title"/>
          </p:nvPr>
        </p:nvSpPr>
        <p:spPr>
          <a:xfrm>
            <a:off x="914400" y="619125"/>
            <a:ext cx="3627620" cy="909872"/>
          </a:xfrm>
        </p:spPr>
        <p:txBody>
          <a:bodyPr/>
          <a:lstStyle/>
          <a:p>
            <a:r>
              <a:rPr lang="fr-FR" b="1" i="1" u="sng" dirty="0"/>
              <a:t>Page 5 « suite »</a:t>
            </a:r>
            <a:r>
              <a:rPr lang="fr-FR" b="1" i="1" dirty="0"/>
              <a:t> </a:t>
            </a:r>
            <a:r>
              <a:rPr lang="fr-FR" dirty="0"/>
              <a:t>:</a:t>
            </a:r>
          </a:p>
        </p:txBody>
      </p:sp>
      <p:pic>
        <p:nvPicPr>
          <p:cNvPr id="6" name="Image 5">
            <a:extLst>
              <a:ext uri="{FF2B5EF4-FFF2-40B4-BE49-F238E27FC236}">
                <a16:creationId xmlns:a16="http://schemas.microsoft.com/office/drawing/2014/main" id="{C679F4DF-96C6-42B5-B7CF-4017BA1D0B93}"/>
              </a:ext>
            </a:extLst>
          </p:cNvPr>
          <p:cNvPicPr>
            <a:picLocks noChangeAspect="1"/>
          </p:cNvPicPr>
          <p:nvPr/>
        </p:nvPicPr>
        <p:blipFill>
          <a:blip r:embed="rId2"/>
          <a:stretch>
            <a:fillRect/>
          </a:stretch>
        </p:blipFill>
        <p:spPr>
          <a:xfrm>
            <a:off x="2713220" y="1256840"/>
            <a:ext cx="4543520" cy="5211415"/>
          </a:xfrm>
          <a:prstGeom prst="rect">
            <a:avLst/>
          </a:prstGeom>
        </p:spPr>
      </p:pic>
      <p:sp>
        <p:nvSpPr>
          <p:cNvPr id="7" name="ZoneTexte 6">
            <a:extLst>
              <a:ext uri="{FF2B5EF4-FFF2-40B4-BE49-F238E27FC236}">
                <a16:creationId xmlns:a16="http://schemas.microsoft.com/office/drawing/2014/main" id="{ECA18320-4060-4473-A421-452D77EDF94F}"/>
              </a:ext>
            </a:extLst>
          </p:cNvPr>
          <p:cNvSpPr txBox="1"/>
          <p:nvPr/>
        </p:nvSpPr>
        <p:spPr>
          <a:xfrm>
            <a:off x="7938480" y="1074061"/>
            <a:ext cx="2839448" cy="1200329"/>
          </a:xfrm>
          <a:prstGeom prst="rect">
            <a:avLst/>
          </a:prstGeom>
          <a:solidFill>
            <a:schemeClr val="accent4">
              <a:lumMod val="40000"/>
              <a:lumOff val="60000"/>
            </a:schemeClr>
          </a:solidFill>
          <a:ln w="28575">
            <a:solidFill>
              <a:schemeClr val="tx1"/>
            </a:solidFill>
          </a:ln>
        </p:spPr>
        <p:txBody>
          <a:bodyPr wrap="square" rtlCol="0">
            <a:spAutoFit/>
          </a:bodyPr>
          <a:lstStyle/>
          <a:p>
            <a:r>
              <a:rPr lang="fr-FR" dirty="0"/>
              <a:t>Enfin sur cette page 5 vous trouvez les consignes pour remplir les documents de la phase écrite</a:t>
            </a:r>
          </a:p>
        </p:txBody>
      </p:sp>
      <p:cxnSp>
        <p:nvCxnSpPr>
          <p:cNvPr id="8" name="Connecteur droit avec flèche 7">
            <a:extLst>
              <a:ext uri="{FF2B5EF4-FFF2-40B4-BE49-F238E27FC236}">
                <a16:creationId xmlns:a16="http://schemas.microsoft.com/office/drawing/2014/main" id="{42584050-AAE2-4965-AFA9-873692E2FADA}"/>
              </a:ext>
            </a:extLst>
          </p:cNvPr>
          <p:cNvCxnSpPr>
            <a:cxnSpLocks/>
          </p:cNvCxnSpPr>
          <p:nvPr/>
        </p:nvCxnSpPr>
        <p:spPr>
          <a:xfrm flipH="1">
            <a:off x="7060367" y="2274390"/>
            <a:ext cx="2201079" cy="961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FB37315-102C-4A32-B451-6CACAD786575}"/>
              </a:ext>
            </a:extLst>
          </p:cNvPr>
          <p:cNvCxnSpPr>
            <a:cxnSpLocks/>
          </p:cNvCxnSpPr>
          <p:nvPr/>
        </p:nvCxnSpPr>
        <p:spPr>
          <a:xfrm flipH="1">
            <a:off x="7060367" y="2274390"/>
            <a:ext cx="2227883" cy="3326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A7B17FF-F928-424D-B216-8112EF211A71}"/>
              </a:ext>
            </a:extLst>
          </p:cNvPr>
          <p:cNvCxnSpPr>
            <a:cxnSpLocks/>
          </p:cNvCxnSpPr>
          <p:nvPr/>
        </p:nvCxnSpPr>
        <p:spPr>
          <a:xfrm flipH="1">
            <a:off x="7060367" y="2274390"/>
            <a:ext cx="2198602" cy="1922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31D25-712D-46FD-A9DF-85443E555627}">
  <ds:schemaRefs>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3.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{BDD7CC85-FB2E-432E-A69C-34C00A92CAB9}tf33443810</Template>
  <TotalTime>0</TotalTime>
  <Words>1518</Words>
  <Application>Microsoft Office PowerPoint</Application>
  <PresentationFormat>Grand écran</PresentationFormat>
  <Paragraphs>122</Paragraphs>
  <Slides>18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 Narrow</vt:lpstr>
      <vt:lpstr>Calibri</vt:lpstr>
      <vt:lpstr>Times New Roman</vt:lpstr>
      <vt:lpstr>Tw Cen MT</vt:lpstr>
      <vt:lpstr>Wingdings</vt:lpstr>
      <vt:lpstr>Ronds dans l’eau</vt:lpstr>
      <vt:lpstr>épreuve pratique du Baccalauréat Option cuisine</vt:lpstr>
      <vt:lpstr>Comprendre le document</vt:lpstr>
      <vt:lpstr>Page 1 :</vt:lpstr>
      <vt:lpstr>Page 2 :</vt:lpstr>
      <vt:lpstr>Page 3 :</vt:lpstr>
      <vt:lpstr>Page 4 :</vt:lpstr>
      <vt:lpstr>Présentation PowerPoint</vt:lpstr>
      <vt:lpstr>Page 5 :</vt:lpstr>
      <vt:lpstr>Page 5 « suite » :</vt:lpstr>
      <vt:lpstr>Page 6 :</vt:lpstr>
      <vt:lpstr>Page 7 :</vt:lpstr>
      <vt:lpstr>Page 7 « suite »:</vt:lpstr>
      <vt:lpstr>Page 8 : </vt:lpstr>
      <vt:lpstr>Pages 9 et 10 : </vt:lpstr>
      <vt:lpstr>Pages 11 :</vt:lpstr>
      <vt:lpstr>Pages 11 « suite » :</vt:lpstr>
      <vt:lpstr>Page 12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2020-03-26T09:46:41Z</dcterms:created>
  <dcterms:modified xsi:type="dcterms:W3CDTF">2020-03-26T16:16:09Z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