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5" r:id="rId3"/>
    <p:sldId id="276" r:id="rId4"/>
    <p:sldId id="278" r:id="rId5"/>
    <p:sldId id="263" r:id="rId6"/>
    <p:sldId id="261" r:id="rId7"/>
    <p:sldId id="264" r:id="rId8"/>
    <p:sldId id="265" r:id="rId9"/>
    <p:sldId id="268" r:id="rId10"/>
    <p:sldId id="266" r:id="rId11"/>
    <p:sldId id="271" r:id="rId12"/>
    <p:sldId id="274" r:id="rId13"/>
    <p:sldId id="279" r:id="rId14"/>
    <p:sldId id="280" r:id="rId15"/>
    <p:sldId id="283" r:id="rId16"/>
    <p:sldId id="282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50505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'en-tête 2"/>
          <p:cNvSpPr txBox="1">
            <a:spLocks noGrp="1"/>
          </p:cNvSpPr>
          <p:nvPr>
            <p:ph type="hdr" sz="quarter"/>
          </p:nvPr>
        </p:nvSpPr>
        <p:spPr>
          <a:xfrm>
            <a:off x="-36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quarter" idx="1"/>
          </p:nvPr>
        </p:nvSpPr>
        <p:spPr>
          <a:xfrm>
            <a:off x="3885839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2"/>
          </p:nvPr>
        </p:nvSpPr>
        <p:spPr>
          <a:xfrm>
            <a:off x="-36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3"/>
          </p:nvPr>
        </p:nvSpPr>
        <p:spPr>
          <a:xfrm>
            <a:off x="3885839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965FBBFD-0B36-4430-8C48-DA70C9FBEB87}" type="slidenum">
              <a:t>‹N°›</a:t>
            </a:fld>
            <a:endParaRPr lang="fr-FR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28551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50505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'en-tête 2"/>
          <p:cNvSpPr txBox="1">
            <a:spLocks noGrp="1"/>
          </p:cNvSpPr>
          <p:nvPr>
            <p:ph type="hdr" sz="quarter"/>
          </p:nvPr>
        </p:nvSpPr>
        <p:spPr>
          <a:xfrm>
            <a:off x="-36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i="0" u="none" strike="noStrike" baseline="0">
                <a:ln>
                  <a:noFill/>
                </a:ln>
                <a:solidFill>
                  <a:srgbClr val="505050"/>
                </a:solidFill>
                <a:latin typeface="Times New Roman" pitchFamily="18"/>
                <a:ea typeface="Microsoft YaHei" pitchFamily="2"/>
                <a:cs typeface="Mangal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idx="1"/>
          </p:nvPr>
        </p:nvSpPr>
        <p:spPr>
          <a:xfrm>
            <a:off x="3885839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i="0" u="none" strike="noStrike" baseline="0">
                <a:ln>
                  <a:noFill/>
                </a:ln>
                <a:solidFill>
                  <a:srgbClr val="505050"/>
                </a:solidFill>
                <a:latin typeface="Times New Roman" pitchFamily="18"/>
                <a:ea typeface="Microsoft YaHei" pitchFamily="2"/>
                <a:cs typeface="Mangal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'image des diapositives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440"/>
            <a:ext cx="4572000" cy="34290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6" name="Espace réservé des commentaires 5"/>
          <p:cNvSpPr txBox="1">
            <a:spLocks noGrp="1"/>
          </p:cNvSpPr>
          <p:nvPr>
            <p:ph type="body" sz="quarter" idx="3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fr-FR"/>
          </a:p>
        </p:txBody>
      </p:sp>
      <p:sp>
        <p:nvSpPr>
          <p:cNvPr id="7" name="Espace réservé du pied de page 6"/>
          <p:cNvSpPr txBox="1">
            <a:spLocks noGrp="1"/>
          </p:cNvSpPr>
          <p:nvPr>
            <p:ph type="ftr" sz="quarter" idx="4"/>
          </p:nvPr>
        </p:nvSpPr>
        <p:spPr>
          <a:xfrm>
            <a:off x="-36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i="0" u="none" strike="noStrike" baseline="0">
                <a:ln>
                  <a:noFill/>
                </a:ln>
                <a:solidFill>
                  <a:srgbClr val="505050"/>
                </a:solidFill>
                <a:latin typeface="Times New Roman" pitchFamily="18"/>
                <a:ea typeface="Microsoft YaHei" pitchFamily="2"/>
                <a:cs typeface="Mangal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8" name="Espace réservé du numéro de diapositive 7"/>
          <p:cNvSpPr txBox="1">
            <a:spLocks noGrp="1"/>
          </p:cNvSpPr>
          <p:nvPr>
            <p:ph type="sldNum" sz="quarter" idx="5"/>
          </p:nvPr>
        </p:nvSpPr>
        <p:spPr>
          <a:xfrm>
            <a:off x="3885839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i="0" u="none" strike="noStrike" baseline="0">
                <a:ln>
                  <a:noFill/>
                </a:ln>
                <a:solidFill>
                  <a:srgbClr val="505050"/>
                </a:solidFill>
                <a:latin typeface="Times New Roman" pitchFamily="18"/>
                <a:ea typeface="Microsoft YaHei" pitchFamily="2"/>
                <a:cs typeface="Mangal" pitchFamily="2"/>
              </a:defRPr>
            </a:lvl1pPr>
          </a:lstStyle>
          <a:p>
            <a:pPr lvl="0"/>
            <a:fld id="{CD54DD43-CA4A-45D8-8EFF-FD42AE8486F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279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fr-FR" sz="1200" b="0" i="0" u="none" strike="noStrike" baseline="0">
        <a:ln>
          <a:noFill/>
        </a:ln>
        <a:solidFill>
          <a:srgbClr val="000000"/>
        </a:solidFill>
        <a:latin typeface="Times New Roman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5159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fr-FR" kern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>
              <a:spcBef>
                <a:spcPct val="0"/>
              </a:spcBef>
              <a:defRPr/>
            </a:pPr>
            <a:endParaRPr lang="fr-FR" sz="1600" dirty="0"/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877" indent="-285722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2888" indent="-228578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043" indent="-228578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199" indent="-228578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354" indent="-22857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509" indent="-22857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8664" indent="-22857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5819" indent="-22857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5931EA-3D8A-46FE-8471-DACA7055A174}" type="slidenum">
              <a:rPr lang="fr-FR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fr-FR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Espace réservé des commentaires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eaLnBrk="1" hangingPunct="1">
              <a:spcBef>
                <a:spcPct val="0"/>
              </a:spcBef>
              <a:defRPr/>
            </a:pPr>
            <a:endParaRPr lang="fr-FR" sz="1600" dirty="0"/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erpetua" pitchFamily="18" charset="0"/>
              </a:defRPr>
            </a:lvl1pPr>
            <a:lvl2pPr marL="742877" indent="-285722">
              <a:defRPr>
                <a:solidFill>
                  <a:schemeClr val="tx1"/>
                </a:solidFill>
                <a:latin typeface="Perpetua" pitchFamily="18" charset="0"/>
              </a:defRPr>
            </a:lvl2pPr>
            <a:lvl3pPr marL="1142888" indent="-228578">
              <a:defRPr>
                <a:solidFill>
                  <a:schemeClr val="tx1"/>
                </a:solidFill>
                <a:latin typeface="Perpetua" pitchFamily="18" charset="0"/>
              </a:defRPr>
            </a:lvl3pPr>
            <a:lvl4pPr marL="1600043" indent="-228578">
              <a:defRPr>
                <a:solidFill>
                  <a:schemeClr val="tx1"/>
                </a:solidFill>
                <a:latin typeface="Perpetua" pitchFamily="18" charset="0"/>
              </a:defRPr>
            </a:lvl4pPr>
            <a:lvl5pPr marL="2057199" indent="-228578">
              <a:defRPr>
                <a:solidFill>
                  <a:schemeClr val="tx1"/>
                </a:solidFill>
                <a:latin typeface="Perpetua" pitchFamily="18" charset="0"/>
              </a:defRPr>
            </a:lvl5pPr>
            <a:lvl6pPr marL="2514354" indent="-22857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6pPr>
            <a:lvl7pPr marL="2971509" indent="-22857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7pPr>
            <a:lvl8pPr marL="3428664" indent="-22857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8pPr>
            <a:lvl9pPr marL="3885819" indent="-22857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08EE6A-6F64-4BFE-B0B0-B88F57D64529}" type="slidenum">
              <a:rPr lang="fr-FR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fr-FR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z="160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D4F930-9805-4719-9DA5-820809CC1DEF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B726CE-0D41-4CCF-B4B1-B0920F59D4D2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228578" indent="-228578">
              <a:buFontTx/>
              <a:buAutoNum type="arabicPeriod"/>
              <a:defRPr/>
            </a:pPr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3684D1-C3BD-41AA-AE84-4A59D51E75F2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z="160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06D461-88E8-4404-B3F3-87CE46493938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40CCCC-2321-4BAD-9AFF-BA08CF262DE1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z="160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C6848F-38DA-4F9E-8E27-9313BBF16912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1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0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37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391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0519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06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55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6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109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9515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36389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457200" y="685799"/>
            <a:ext cx="8229600" cy="1030319"/>
          </a:xfrm>
          <a:prstGeom prst="rect">
            <a:avLst/>
          </a:prstGeom>
          <a:noFill/>
          <a:ln>
            <a:noFill/>
          </a:ln>
        </p:spPr>
        <p:txBody>
          <a:bodyPr vert="horz" lIns="91440" tIns="0" rIns="91440" bIns="0" anchor="ctr" anchorCtr="0" compatLnSpc="1"/>
          <a:lstStyle>
            <a:defPPr lvl="0">
              <a:buNone/>
            </a:defPPr>
            <a:lvl1pPr lvl="0">
              <a:buNone/>
            </a:lvl1pPr>
          </a:lstStyle>
          <a:p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1752119"/>
            <a:ext cx="8229600" cy="4343400"/>
          </a:xfrm>
          <a:prstGeom prst="rect">
            <a:avLst/>
          </a:prstGeom>
          <a:noFill/>
          <a:ln>
            <a:noFill/>
          </a:ln>
        </p:spPr>
        <p:txBody>
          <a:bodyPr vert="horz" lIns="91440" tIns="0" rIns="91440" bIns="0" anchor="t" anchorCtr="0" compatLnSpc="1"/>
          <a:lstStyle>
            <a:def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0">
              <a:lnSpc>
                <a:spcPts val="2599"/>
              </a:lnSpc>
              <a:spcBef>
                <a:spcPts val="598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fr-FR" sz="24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0">
              <a:lnSpc>
                <a:spcPts val="2200"/>
              </a:lnSpc>
              <a:spcBef>
                <a:spcPts val="499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fr-FR" sz="20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indent="0" algn="l" rtl="0" hangingPunct="0">
        <a:lnSpc>
          <a:spcPts val="33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fr-FR" sz="3000" b="1" i="0" u="none" strike="noStrike" kern="1200" baseline="0">
          <a:ln>
            <a:noFill/>
          </a:ln>
          <a:solidFill>
            <a:srgbClr val="006A72"/>
          </a:solidFill>
          <a:latin typeface="Arial Narrow" pitchFamily="34"/>
          <a:ea typeface="Microsoft YaHei" pitchFamily="2"/>
          <a:cs typeface="Mangal" pitchFamily="2"/>
        </a:defRPr>
      </a:lvl1pPr>
    </p:titleStyle>
    <p:bodyStyle>
      <a:lvl1pPr marL="0" marR="0" indent="0" algn="l" rtl="0" hangingPunct="0">
        <a:lnSpc>
          <a:spcPts val="2999"/>
        </a:lnSpc>
        <a:spcBef>
          <a:spcPts val="697"/>
        </a:spcBef>
        <a:spcAft>
          <a:spcPts val="0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fr-FR" sz="2800" b="0" i="0" u="none" strike="noStrike" kern="1200" baseline="0">
          <a:ln>
            <a:noFill/>
          </a:ln>
          <a:solidFill>
            <a:srgbClr val="606060"/>
          </a:solidFill>
          <a:latin typeface="Arial Narrow" pitchFamily="34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467544" y="2708920"/>
            <a:ext cx="8229600" cy="114336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</a:lstStyle>
          <a:p>
            <a:pPr algn="ctr"/>
            <a:r>
              <a:rPr lang="fr-FR" dirty="0" smtClean="0"/>
              <a:t>BP ARTS DE LA CUISINE 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BP ARTS DU SERVICE ET COMMERCIALISATION EN RESTAURATION </a:t>
            </a:r>
            <a:endParaRPr lang="fr-FR" dirty="0"/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4294967295"/>
          </p:nvPr>
        </p:nvSpPr>
        <p:spPr>
          <a:xfrm>
            <a:off x="683568" y="4509120"/>
            <a:ext cx="8003232" cy="575200"/>
          </a:xfrm>
        </p:spPr>
        <p:txBody>
          <a:bodyPr lIns="0" rIns="0"/>
          <a:lstStyle>
            <a:defPPr lvl="0">
              <a:buNone/>
            </a:defPPr>
            <a:lvl1pPr lvl="0">
              <a:buNone/>
            </a:lvl1pPr>
            <a:lvl2pPr lvl="1">
              <a:buClr>
                <a:srgbClr val="606060"/>
              </a:buClr>
              <a:buSzPct val="100000"/>
              <a:buFont typeface="Arial Narrow" pitchFamily="34"/>
              <a:buChar char="–"/>
            </a:lvl2pPr>
            <a:lvl3pPr lvl="2">
              <a:buClr>
                <a:srgbClr val="606060"/>
              </a:buClr>
              <a:buSzPct val="100000"/>
              <a:buFont typeface="Arial Narrow" pitchFamily="34"/>
              <a:buChar char="•"/>
            </a:lvl3pPr>
            <a:lvl4pPr lvl="3">
              <a:buClr>
                <a:srgbClr val="606060"/>
              </a:buClr>
              <a:buSzPct val="100000"/>
              <a:buFont typeface="Arial Narrow" pitchFamily="34"/>
              <a:buChar char="–"/>
            </a:lvl4pPr>
            <a:lvl5pPr lvl="4">
              <a:buClr>
                <a:srgbClr val="606060"/>
              </a:buClr>
              <a:buSzPct val="100000"/>
              <a:buFont typeface="Arial Narrow" pitchFamily="34"/>
              <a:buChar char="»"/>
            </a:lvl5pPr>
            <a:lvl6pPr lvl="5">
              <a:buClr>
                <a:srgbClr val="606060"/>
              </a:buClr>
              <a:buSzPct val="100000"/>
              <a:buFont typeface="Arial Narrow" pitchFamily="34"/>
              <a:buChar char="»"/>
            </a:lvl6pPr>
            <a:lvl7pPr lvl="6">
              <a:buClr>
                <a:srgbClr val="606060"/>
              </a:buClr>
              <a:buSzPct val="100000"/>
              <a:buFont typeface="Arial Narrow" pitchFamily="34"/>
              <a:buChar char="»"/>
            </a:lvl7pPr>
            <a:lvl8pPr lvl="7">
              <a:buClr>
                <a:srgbClr val="606060"/>
              </a:buClr>
              <a:buSzPct val="100000"/>
              <a:buFont typeface="Arial Narrow" pitchFamily="34"/>
              <a:buChar char="»"/>
            </a:lvl8pPr>
            <a:lvl9pPr lvl="8">
              <a:buClr>
                <a:srgbClr val="606060"/>
              </a:buClr>
              <a:buSzPct val="100000"/>
              <a:buFont typeface="Arial Narrow" pitchFamily="34"/>
              <a:buChar char="»"/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b="1" i="1" dirty="0" smtClean="0"/>
              <a:t>Arrêté du 7 janvier 2015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200" i="1" dirty="0" smtClean="0"/>
          </a:p>
          <a:p>
            <a:pPr marL="0" indent="0" algn="r">
              <a:lnSpc>
                <a:spcPct val="100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200" i="1" dirty="0"/>
          </a:p>
          <a:p>
            <a:pPr marL="0" indent="0" algn="r">
              <a:lnSpc>
                <a:spcPct val="100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200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430213" y="404664"/>
            <a:ext cx="8713787" cy="792163"/>
          </a:xfrm>
        </p:spPr>
        <p:txBody>
          <a:bodyPr/>
          <a:lstStyle/>
          <a:p>
            <a:pPr algn="ctr"/>
            <a:r>
              <a:rPr lang="fr-FR" altLang="fr-FR" sz="3200" dirty="0" smtClean="0">
                <a:latin typeface="Arial" charset="0"/>
              </a:rPr>
              <a:t>POLE 3 : commun aux 2 BP</a:t>
            </a:r>
            <a:endParaRPr lang="fr-FR" altLang="fr-FR" sz="2400" dirty="0" smtClean="0">
              <a:latin typeface="Arial" charset="0"/>
            </a:endParaRPr>
          </a:p>
        </p:txBody>
      </p:sp>
      <p:pic>
        <p:nvPicPr>
          <p:cNvPr id="14339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125538"/>
            <a:ext cx="7416800" cy="1079500"/>
          </a:xfrm>
          <a:noFill/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4294967295"/>
          </p:nvPr>
        </p:nvSpPr>
        <p:spPr>
          <a:xfrm>
            <a:off x="5940425" y="6610350"/>
            <a:ext cx="2952750" cy="2476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 dirty="0"/>
              <a:t>17ème CPC - 09 décembre 2014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7667625" y="1196975"/>
          <a:ext cx="1225550" cy="936625"/>
        </p:xfrm>
        <a:graphic>
          <a:graphicData uri="http://schemas.openxmlformats.org/drawingml/2006/table">
            <a:tbl>
              <a:tblPr/>
              <a:tblGrid>
                <a:gridCol w="1225550"/>
              </a:tblGrid>
              <a:tr h="6244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b="1" dirty="0" smtClean="0"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latin typeface="Arial"/>
                          <a:ea typeface="Times New Roman"/>
                        </a:rPr>
                        <a:t>Règlement d’examen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68659" marR="68659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2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Arial"/>
                          <a:ea typeface="Times New Roman"/>
                        </a:rPr>
                        <a:t>EPREUVES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68659" marR="68659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7740650" y="2349500"/>
          <a:ext cx="1223963" cy="4032250"/>
        </p:xfrm>
        <a:graphic>
          <a:graphicData uri="http://schemas.openxmlformats.org/drawingml/2006/table">
            <a:tbl>
              <a:tblPr/>
              <a:tblGrid>
                <a:gridCol w="1223963"/>
              </a:tblGrid>
              <a:tr h="4032250">
                <a:tc>
                  <a:txBody>
                    <a:bodyPr/>
                    <a:lstStyle/>
                    <a:p>
                      <a:endParaRPr kumimoji="0" lang="fr-FR" sz="12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fr-F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Epreuve E3 </a:t>
                      </a:r>
                      <a:endParaRPr kumimoji="0" lang="fr-FR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fr-F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Gestion de l’activité de restauration</a:t>
                      </a:r>
                      <a:endParaRPr kumimoji="0" lang="fr-FR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fr-FR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  <a:p>
                      <a:r>
                        <a:rPr kumimoji="0" lang="fr-FR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Cette unité prend la forme d’un entretien à partir d’un dossier réalisé par le candidat sur son projet professionnel (gestion du parcours professionnel ou création et/ou reprise d’entreprise) </a:t>
                      </a:r>
                      <a:endParaRPr lang="fr-FR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47" marR="68547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323850" y="2243138"/>
          <a:ext cx="2735263" cy="4124348"/>
        </p:xfrm>
        <a:graphic>
          <a:graphicData uri="http://schemas.openxmlformats.org/drawingml/2006/table">
            <a:tbl>
              <a:tblPr/>
              <a:tblGrid>
                <a:gridCol w="1007728"/>
                <a:gridCol w="1727535"/>
              </a:tblGrid>
              <a:tr h="161754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50" dirty="0">
                          <a:latin typeface="Arial"/>
                          <a:ea typeface="Times New Roman"/>
                        </a:rPr>
                        <a:t>Pôle 3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50" dirty="0">
                          <a:latin typeface="Arial"/>
                          <a:ea typeface="Times New Roman"/>
                        </a:rPr>
                        <a:t>Gestion de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50" dirty="0">
                          <a:latin typeface="Arial"/>
                          <a:ea typeface="Times New Roman"/>
                        </a:rPr>
                        <a:t>l’activité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50" dirty="0">
                          <a:latin typeface="Arial"/>
                          <a:ea typeface="Times New Roman"/>
                        </a:rPr>
                        <a:t>de restauration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kern="50" dirty="0"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50" dirty="0">
                          <a:latin typeface="Arial"/>
                          <a:ea typeface="Times New Roman"/>
                        </a:rPr>
                        <a:t>Gérer la qualité en restauration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0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kern="50"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50">
                          <a:latin typeface="Arial"/>
                          <a:ea typeface="Times New Roman"/>
                        </a:rPr>
                        <a:t>Animer une équipe</a:t>
                      </a:r>
                      <a:endParaRPr lang="fr-FR" sz="1200">
                        <a:latin typeface="Times New Roman"/>
                        <a:ea typeface="Times New Roman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kern="50" dirty="0"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50" dirty="0">
                          <a:latin typeface="Arial"/>
                          <a:ea typeface="Times New Roman"/>
                        </a:rPr>
                        <a:t>Gérer son parcours professionnel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77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kern="50" dirty="0" smtClean="0"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000" kern="50" dirty="0" smtClean="0"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kern="50" dirty="0" smtClean="0">
                          <a:latin typeface="Arial"/>
                          <a:ea typeface="Times New Roman"/>
                        </a:rPr>
                        <a:t>Reprendre </a:t>
                      </a:r>
                      <a:r>
                        <a:rPr lang="fr-FR" sz="1000" kern="50" dirty="0">
                          <a:latin typeface="Arial"/>
                          <a:ea typeface="Times New Roman"/>
                        </a:rPr>
                        <a:t>ou créer son </a:t>
                      </a:r>
                      <a:r>
                        <a:rPr lang="fr-FR" sz="1000" kern="50" dirty="0" smtClean="0">
                          <a:latin typeface="Arial"/>
                          <a:ea typeface="Times New Roman"/>
                        </a:rPr>
                        <a:t>entreprise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000" kern="50" dirty="0" smtClean="0"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000" kern="50" dirty="0" smtClean="0"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000" kern="50" dirty="0" smtClean="0">
                        <a:latin typeface="Arial"/>
                        <a:ea typeface="Times New Roman"/>
                      </a:endParaRPr>
                    </a:p>
                  </a:txBody>
                  <a:tcPr marL="68554" marR="68554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3203575" y="2349500"/>
          <a:ext cx="4321175" cy="4114800"/>
        </p:xfrm>
        <a:graphic>
          <a:graphicData uri="http://schemas.openxmlformats.org/drawingml/2006/table">
            <a:tbl>
              <a:tblPr/>
              <a:tblGrid>
                <a:gridCol w="1871967"/>
                <a:gridCol w="2449208"/>
              </a:tblGrid>
              <a:tr h="936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00" kern="50" dirty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50" dirty="0">
                          <a:latin typeface="Arial"/>
                          <a:ea typeface="Times New Roman"/>
                        </a:rPr>
                        <a:t>G1 - Agir avec un comportement responsable dans le cadre de son activité professionnelle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fr-FR" sz="10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+mn-cs"/>
                        </a:rPr>
                        <a:t>La démarche qualité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fr-FR" sz="10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+mn-cs"/>
                        </a:rPr>
                        <a:t>La qualité en matière d’hygiène, de sécurité, d’ergonomie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fr-FR" sz="10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+mn-cs"/>
                        </a:rPr>
                        <a:t>et de santé publique </a:t>
                      </a:r>
                      <a:endParaRPr kumimoji="0" lang="fr-FR" sz="1000" kern="1200" dirty="0" smtClean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+mn-cs"/>
                        </a:rPr>
                        <a:t>La qualité en matière de développement durable : ouverture aux préoccupations économiques, environnementales et sociales</a:t>
                      </a:r>
                      <a:endParaRPr kumimoji="0" lang="fr-FR" sz="100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fr-FR" sz="10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+mn-cs"/>
                        </a:rPr>
                        <a:t>La qualité en matière de satisfaction clientèle</a:t>
                      </a: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00" kern="50" dirty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50" dirty="0">
                          <a:latin typeface="Arial"/>
                          <a:ea typeface="Times New Roman"/>
                        </a:rPr>
                        <a:t>G2 - Participer à l’animation de personnel(s) au sein d’une équipe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La gestion d’un personnel, d’une équipe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L’aménagement du temps de travail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00" kern="50" dirty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50" dirty="0">
                          <a:latin typeface="Arial"/>
                          <a:ea typeface="Times New Roman"/>
                        </a:rPr>
                        <a:t>G3 - Gérer son parcours professionnel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Les démarches de recherche d’emploi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La construction du parcours professionnel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L’insertion dans l’entreprise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La formation tout au long de la vie 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00" kern="50" dirty="0" smtClean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kern="50" dirty="0" smtClean="0">
                          <a:latin typeface="Arial"/>
                          <a:ea typeface="Times New Roman"/>
                        </a:rPr>
                        <a:t>G4 </a:t>
                      </a:r>
                      <a:r>
                        <a:rPr lang="fr-FR" sz="1000" kern="50" dirty="0">
                          <a:latin typeface="Arial"/>
                          <a:ea typeface="Times New Roman"/>
                        </a:rPr>
                        <a:t>- Reprendre ou créer une entreprise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L’environnement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L’analyse du contexte 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Le projet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L’analyse économique du projet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Les démarches administratives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La réglementation spécifique au secteur d’activité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Times New Roman"/>
                        </a:rPr>
                        <a:t>La promotion de l’établissement 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Flèche droite 13"/>
          <p:cNvSpPr/>
          <p:nvPr/>
        </p:nvSpPr>
        <p:spPr>
          <a:xfrm>
            <a:off x="7308850" y="1844675"/>
            <a:ext cx="503238" cy="14446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26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2400" cy="620713"/>
          </a:xfrm>
        </p:spPr>
        <p:txBody>
          <a:bodyPr/>
          <a:lstStyle/>
          <a:p>
            <a:pPr algn="ctr"/>
            <a:r>
              <a:rPr lang="fr-FR" altLang="fr-FR" sz="2800" dirty="0" smtClean="0">
                <a:latin typeface="Arial" charset="0"/>
                <a:cs typeface="Arial" charset="0"/>
              </a:rPr>
              <a:t>Le règlement d’examen</a:t>
            </a:r>
          </a:p>
        </p:txBody>
      </p:sp>
      <p:pic>
        <p:nvPicPr>
          <p:cNvPr id="17411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2" y="1054101"/>
            <a:ext cx="8797925" cy="4967287"/>
          </a:xfrm>
          <a:noFill/>
        </p:spPr>
      </p:pic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323850" y="602138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sz="1200">
                <a:cs typeface="Times New Roman" pitchFamily="18" charset="0"/>
              </a:rPr>
              <a:t>(*) Le candidat choisit la langue vivante parmi la liste suivante : anglais, allemand, italien et espagnol</a:t>
            </a:r>
            <a:endParaRPr lang="fr-FR" altLang="fr-FR" sz="1100"/>
          </a:p>
          <a:p>
            <a:r>
              <a:rPr lang="fr-FR" altLang="fr-FR" sz="1200">
                <a:cs typeface="Times New Roman" pitchFamily="18" charset="0"/>
              </a:rPr>
              <a:t> (**) La langue choisie au titre de cette épreuve doit être différente de celle choisie au titre de l’épreuve E4</a:t>
            </a: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294967295"/>
          </p:nvPr>
        </p:nvSpPr>
        <p:spPr>
          <a:xfrm>
            <a:off x="5181600" y="6400800"/>
            <a:ext cx="39624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 dirty="0"/>
              <a:t>17ème CPC - 09 décembre 2014</a:t>
            </a:r>
          </a:p>
        </p:txBody>
      </p:sp>
      <p:sp>
        <p:nvSpPr>
          <p:cNvPr id="6" name="ZoneTexte 5"/>
          <p:cNvSpPr txBox="1"/>
          <p:nvPr/>
        </p:nvSpPr>
        <p:spPr>
          <a:xfrm rot="5400000">
            <a:off x="2502683" y="-1973966"/>
            <a:ext cx="461665" cy="475252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dirty="0" smtClean="0"/>
              <a:t>BP AC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827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1009650" y="379784"/>
            <a:ext cx="7772400" cy="706438"/>
          </a:xfrm>
        </p:spPr>
        <p:txBody>
          <a:bodyPr/>
          <a:lstStyle/>
          <a:p>
            <a:pPr algn="ctr"/>
            <a:r>
              <a:rPr lang="fr-FR" altLang="fr-FR" sz="2800" dirty="0" smtClean="0">
                <a:latin typeface="Arial" charset="0"/>
                <a:cs typeface="Arial" charset="0"/>
              </a:rPr>
              <a:t>Le règlement d’examen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23850" y="602138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sz="1200">
                <a:cs typeface="Times New Roman" pitchFamily="18" charset="0"/>
              </a:rPr>
              <a:t>(*) Le candidat choisit la langue vivante parmi la liste suivante : anglais, allemand, italien et espagnol</a:t>
            </a:r>
            <a:endParaRPr lang="fr-FR" altLang="fr-FR" sz="1100"/>
          </a:p>
          <a:p>
            <a:r>
              <a:rPr lang="fr-FR" altLang="fr-FR" sz="1200">
                <a:cs typeface="Times New Roman" pitchFamily="18" charset="0"/>
              </a:rPr>
              <a:t> (**) La langue choisie au titre de cette épreuve doit être différente de celle choisie au titre de l’épreuve E4</a:t>
            </a:r>
            <a:endParaRPr lang="fr-FR" altLang="fr-FR"/>
          </a:p>
        </p:txBody>
      </p:sp>
      <p:pic>
        <p:nvPicPr>
          <p:cNvPr id="17412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908050"/>
            <a:ext cx="8393112" cy="5167313"/>
          </a:xfrm>
          <a:noFill/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4294967295"/>
          </p:nvPr>
        </p:nvSpPr>
        <p:spPr>
          <a:xfrm>
            <a:off x="5181600" y="6400800"/>
            <a:ext cx="39624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 dirty="0"/>
              <a:t>17ème CPC - 09 décembre 2014</a:t>
            </a:r>
          </a:p>
        </p:txBody>
      </p:sp>
      <p:sp>
        <p:nvSpPr>
          <p:cNvPr id="6" name="ZoneTexte 5"/>
          <p:cNvSpPr txBox="1"/>
          <p:nvPr/>
        </p:nvSpPr>
        <p:spPr>
          <a:xfrm rot="5400000">
            <a:off x="2505286" y="-2064803"/>
            <a:ext cx="461665" cy="48245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dirty="0" smtClean="0"/>
              <a:t>BP A.S.C.R.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898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E1 Conception et organisation de prestations en </a:t>
            </a:r>
            <a:r>
              <a:rPr lang="fr-FR" dirty="0" smtClean="0"/>
              <a:t>restauration                                                   PONCTUEL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098977"/>
              </p:ext>
            </p:extLst>
          </p:nvPr>
        </p:nvGraphicFramePr>
        <p:xfrm>
          <a:off x="1907704" y="2996952"/>
          <a:ext cx="4834880" cy="161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4880"/>
              </a:tblGrid>
              <a:tr h="762219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Epreuve PONCTUELLE</a:t>
                      </a:r>
                      <a:endParaRPr lang="fr-FR" sz="2800" dirty="0"/>
                    </a:p>
                  </a:txBody>
                  <a:tcPr/>
                </a:tc>
              </a:tr>
              <a:tr h="851891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Ecrit 2h30</a:t>
                      </a:r>
                      <a:endParaRPr lang="fr-FR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580112" y="1628800"/>
            <a:ext cx="3096344" cy="92333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JURY : </a:t>
            </a:r>
          </a:p>
          <a:p>
            <a:r>
              <a:rPr lang="fr-FR" dirty="0" smtClean="0"/>
              <a:t>Professeur de spécialité + professionnel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5349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E2 </a:t>
            </a:r>
            <a:r>
              <a:rPr lang="fr-FR" sz="2800" dirty="0" smtClean="0"/>
              <a:t>Préparations et productions de </a:t>
            </a:r>
            <a:r>
              <a:rPr lang="fr-FR" sz="2800" dirty="0" smtClean="0"/>
              <a:t>cuisine </a:t>
            </a:r>
            <a:r>
              <a:rPr lang="fr-FR" dirty="0" smtClean="0"/>
              <a:t>PONCTUEL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 rot="5400000">
            <a:off x="2502683" y="-1973966"/>
            <a:ext cx="461665" cy="475252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dirty="0" smtClean="0"/>
              <a:t>BP AC</a:t>
            </a: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7199" y="1752600"/>
            <a:ext cx="7283151" cy="884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0" rIns="91440" bIns="0" anchor="t" anchorCtr="0" compatLnSpc="1"/>
          <a:lstStyle>
            <a:def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0">
              <a:lnSpc>
                <a:spcPts val="2599"/>
              </a:lnSpc>
              <a:spcBef>
                <a:spcPts val="598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fr-FR" sz="24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0">
              <a:lnSpc>
                <a:spcPts val="2200"/>
              </a:lnSpc>
              <a:spcBef>
                <a:spcPts val="499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fr-FR" sz="20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9pPr>
          </a:lstStyle>
          <a:p>
            <a:pPr marL="0" indent="0">
              <a:lnSpc>
                <a:spcPct val="100000"/>
              </a:lnSpc>
              <a:buFont typeface="Arial Narrow" pitchFamily="34"/>
              <a:buNone/>
            </a:pPr>
            <a:r>
              <a:rPr lang="fr-FR" b="1" dirty="0" smtClean="0"/>
              <a:t>1</a:t>
            </a:r>
            <a:r>
              <a:rPr lang="fr-FR" b="1" baseline="30000" dirty="0" smtClean="0"/>
              <a:t>ère</a:t>
            </a:r>
            <a:r>
              <a:rPr lang="fr-FR" b="1" dirty="0" smtClean="0"/>
              <a:t> partie : écrite 1 h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 Narrow" pitchFamily="34"/>
              <a:buNone/>
            </a:pPr>
            <a:r>
              <a:rPr lang="fr-FR" sz="2400" dirty="0" smtClean="0"/>
              <a:t>non évaluée 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57198" y="2924944"/>
            <a:ext cx="7283153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0" rIns="91440" bIns="0" anchor="t" anchorCtr="0" compatLnSpc="1"/>
          <a:lstStyle>
            <a:def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0">
              <a:lnSpc>
                <a:spcPts val="2599"/>
              </a:lnSpc>
              <a:spcBef>
                <a:spcPts val="598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fr-FR" sz="24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0">
              <a:lnSpc>
                <a:spcPts val="2200"/>
              </a:lnSpc>
              <a:spcBef>
                <a:spcPts val="499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fr-FR" sz="20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9pPr>
          </a:lstStyle>
          <a:p>
            <a:pPr marL="0" indent="0">
              <a:lnSpc>
                <a:spcPct val="100000"/>
              </a:lnSpc>
              <a:buFont typeface="Arial Narrow" pitchFamily="34"/>
              <a:buNone/>
            </a:pPr>
            <a:r>
              <a:rPr lang="fr-FR" b="1" dirty="0" smtClean="0"/>
              <a:t>2</a:t>
            </a:r>
            <a:r>
              <a:rPr lang="fr-FR" b="1" baseline="30000" dirty="0" smtClean="0"/>
              <a:t>ème</a:t>
            </a:r>
            <a:r>
              <a:rPr lang="fr-FR" b="1" dirty="0" smtClean="0"/>
              <a:t>  partie : 15 min</a:t>
            </a:r>
          </a:p>
          <a:p>
            <a:pPr marL="0" indent="0">
              <a:spcBef>
                <a:spcPts val="0"/>
              </a:spcBef>
              <a:buFont typeface="Arial Narrow" pitchFamily="34"/>
              <a:buNone/>
            </a:pPr>
            <a:r>
              <a:rPr lang="fr-FR" sz="2400" b="1" dirty="0" smtClean="0"/>
              <a:t>Transmission des consignes au commis</a:t>
            </a:r>
            <a:endParaRPr lang="fr-FR" sz="2400" b="1" dirty="0"/>
          </a:p>
        </p:txBody>
      </p:sp>
      <p:sp>
        <p:nvSpPr>
          <p:cNvPr id="7" name="Espace réservé du contenu 3"/>
          <p:cNvSpPr txBox="1">
            <a:spLocks/>
          </p:cNvSpPr>
          <p:nvPr/>
        </p:nvSpPr>
        <p:spPr>
          <a:xfrm>
            <a:off x="457199" y="4221088"/>
            <a:ext cx="7283151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0" rIns="91440" bIns="0" anchor="t" anchorCtr="0" compatLnSpc="1"/>
          <a:lstStyle>
            <a:def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0">
              <a:lnSpc>
                <a:spcPts val="2599"/>
              </a:lnSpc>
              <a:spcBef>
                <a:spcPts val="598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fr-FR" sz="24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0">
              <a:lnSpc>
                <a:spcPts val="2200"/>
              </a:lnSpc>
              <a:spcBef>
                <a:spcPts val="499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fr-FR" sz="20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9pPr>
          </a:lstStyle>
          <a:p>
            <a:pPr marL="0" indent="0">
              <a:buNone/>
            </a:pPr>
            <a:r>
              <a:rPr lang="fr-FR" b="1" dirty="0" smtClean="0"/>
              <a:t>3</a:t>
            </a:r>
            <a:r>
              <a:rPr lang="fr-FR" b="1" baseline="30000" dirty="0" smtClean="0"/>
              <a:t>ème</a:t>
            </a:r>
            <a:r>
              <a:rPr lang="fr-FR" b="1" dirty="0" smtClean="0"/>
              <a:t> </a:t>
            </a:r>
            <a:r>
              <a:rPr lang="fr-FR" b="1" dirty="0" smtClean="0"/>
              <a:t>partie : </a:t>
            </a:r>
            <a:r>
              <a:rPr lang="fr-FR" b="1" dirty="0" smtClean="0"/>
              <a:t>Production 3h45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3 recettes dont une création personnelle avec 1 commis</a:t>
            </a:r>
            <a:endParaRPr lang="fr-FR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5580112" y="1628800"/>
            <a:ext cx="3096344" cy="92333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JURY : </a:t>
            </a:r>
          </a:p>
          <a:p>
            <a:r>
              <a:rPr lang="fr-FR" dirty="0" smtClean="0"/>
              <a:t>Professeur de spécialité + professionnel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0802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54465"/>
            <a:ext cx="8791128" cy="1030319"/>
          </a:xfrm>
        </p:spPr>
        <p:txBody>
          <a:bodyPr/>
          <a:lstStyle/>
          <a:p>
            <a:r>
              <a:rPr lang="fr-FR" dirty="0"/>
              <a:t>E2 Commercialisation et service PONCTUEL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884312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fr-FR" b="1" dirty="0" smtClean="0"/>
              <a:t>1</a:t>
            </a:r>
            <a:r>
              <a:rPr lang="fr-FR" b="1" baseline="30000" dirty="0" smtClean="0"/>
              <a:t>ère</a:t>
            </a:r>
            <a:r>
              <a:rPr lang="fr-FR" b="1" dirty="0" smtClean="0"/>
              <a:t> partie : </a:t>
            </a:r>
            <a:r>
              <a:rPr lang="fr-FR" b="1" dirty="0" smtClean="0"/>
              <a:t>écrite 30 </a:t>
            </a:r>
            <a:r>
              <a:rPr lang="fr-FR" b="1" dirty="0" smtClean="0"/>
              <a:t>min </a:t>
            </a:r>
            <a:endParaRPr lang="fr-FR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400" dirty="0" smtClean="0"/>
              <a:t>non </a:t>
            </a:r>
            <a:r>
              <a:rPr lang="fr-FR" sz="2400" dirty="0"/>
              <a:t>évaluée 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1262" y="4149080"/>
            <a:ext cx="4032448" cy="1656184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fr-FR" b="1" dirty="0"/>
              <a:t>3</a:t>
            </a:r>
            <a:r>
              <a:rPr lang="fr-FR" b="1" baseline="30000" dirty="0" smtClean="0"/>
              <a:t>ème</a:t>
            </a:r>
            <a:r>
              <a:rPr lang="fr-FR" b="1" dirty="0" smtClean="0"/>
              <a:t> </a:t>
            </a:r>
            <a:r>
              <a:rPr lang="fr-FR" b="1" dirty="0" smtClean="0"/>
              <a:t>partie : </a:t>
            </a:r>
            <a:r>
              <a:rPr lang="fr-FR" b="1" dirty="0" smtClean="0"/>
              <a:t>1h30</a:t>
            </a:r>
          </a:p>
          <a:p>
            <a:pPr marL="0" indent="0">
              <a:buNone/>
            </a:pPr>
            <a:r>
              <a:rPr lang="fr-FR" b="1" dirty="0" smtClean="0"/>
              <a:t>Travail </a:t>
            </a:r>
            <a:r>
              <a:rPr lang="fr-FR" b="1" dirty="0"/>
              <a:t>office </a:t>
            </a:r>
            <a:r>
              <a:rPr lang="fr-FR" b="1" dirty="0" smtClean="0"/>
              <a:t>et mise </a:t>
            </a:r>
            <a:r>
              <a:rPr lang="fr-FR" b="1" dirty="0"/>
              <a:t>en </a:t>
            </a:r>
            <a:r>
              <a:rPr lang="fr-FR" b="1" dirty="0" smtClean="0"/>
              <a:t>place</a:t>
            </a:r>
            <a:endParaRPr lang="fr-FR" b="1" dirty="0" smtClean="0"/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4977258" y="2316156"/>
            <a:ext cx="3807851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0" rIns="91440" bIns="0" anchor="t" anchorCtr="0" compatLnSpc="1"/>
          <a:lstStyle>
            <a:def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0">
              <a:lnSpc>
                <a:spcPts val="2599"/>
              </a:lnSpc>
              <a:spcBef>
                <a:spcPts val="598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fr-FR" sz="24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0">
              <a:lnSpc>
                <a:spcPts val="2200"/>
              </a:lnSpc>
              <a:spcBef>
                <a:spcPts val="499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fr-FR" sz="20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9pPr>
          </a:lstStyle>
          <a:p>
            <a:pPr marL="0" indent="0">
              <a:buNone/>
            </a:pPr>
            <a:r>
              <a:rPr lang="fr-FR" b="1" dirty="0"/>
              <a:t>4</a:t>
            </a:r>
            <a:r>
              <a:rPr lang="fr-FR" b="1" baseline="30000" dirty="0" smtClean="0"/>
              <a:t>ème</a:t>
            </a:r>
            <a:r>
              <a:rPr lang="fr-FR" b="1" dirty="0" smtClean="0"/>
              <a:t> </a:t>
            </a:r>
            <a:r>
              <a:rPr lang="fr-FR" b="1" dirty="0" smtClean="0"/>
              <a:t>partie : </a:t>
            </a:r>
            <a:r>
              <a:rPr lang="fr-FR" b="1" dirty="0"/>
              <a:t>Service 2h15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8 couverts, 3 tables</a:t>
            </a:r>
            <a:endParaRPr lang="fr-FR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467544" y="1268760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Epreuve pratique de 5 heures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 rot="5400000">
            <a:off x="2519688" y="-2043096"/>
            <a:ext cx="461665" cy="48245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dirty="0" smtClean="0"/>
              <a:t>BP A.S.C.R.</a:t>
            </a:r>
            <a:endParaRPr lang="fr-FR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57199" y="2708920"/>
            <a:ext cx="4038600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0" rIns="91440" bIns="0" anchor="t" anchorCtr="0" compatLnSpc="1"/>
          <a:lstStyle>
            <a:def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0">
              <a:lnSpc>
                <a:spcPts val="2599"/>
              </a:lnSpc>
              <a:spcBef>
                <a:spcPts val="598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fr-FR" sz="24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0">
              <a:lnSpc>
                <a:spcPts val="2200"/>
              </a:lnSpc>
              <a:spcBef>
                <a:spcPts val="499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fr-FR" sz="20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9pPr>
          </a:lstStyle>
          <a:p>
            <a:pPr marL="0" indent="0">
              <a:lnSpc>
                <a:spcPct val="100000"/>
              </a:lnSpc>
              <a:buFont typeface="Arial Narrow" pitchFamily="34"/>
              <a:buNone/>
            </a:pPr>
            <a:r>
              <a:rPr lang="fr-FR" b="1" dirty="0" smtClean="0"/>
              <a:t>2</a:t>
            </a:r>
            <a:r>
              <a:rPr lang="fr-FR" b="1" baseline="30000" dirty="0" smtClean="0"/>
              <a:t>ème</a:t>
            </a:r>
            <a:r>
              <a:rPr lang="fr-FR" b="1" dirty="0" smtClean="0"/>
              <a:t>  partie : 15 min</a:t>
            </a:r>
          </a:p>
          <a:p>
            <a:pPr marL="0" indent="0">
              <a:spcBef>
                <a:spcPts val="0"/>
              </a:spcBef>
              <a:buFont typeface="Arial Narrow" pitchFamily="34"/>
              <a:buNone/>
            </a:pPr>
            <a:r>
              <a:rPr lang="fr-FR" sz="2400" b="1" dirty="0" smtClean="0"/>
              <a:t>Transmission des consignes aux 2 commis</a:t>
            </a:r>
            <a:endParaRPr lang="fr-FR" sz="2400" b="1" dirty="0"/>
          </a:p>
        </p:txBody>
      </p:sp>
      <p:sp>
        <p:nvSpPr>
          <p:cNvPr id="9" name="Espace réservé du contenu 3"/>
          <p:cNvSpPr txBox="1">
            <a:spLocks/>
          </p:cNvSpPr>
          <p:nvPr/>
        </p:nvSpPr>
        <p:spPr>
          <a:xfrm>
            <a:off x="4815610" y="3479778"/>
            <a:ext cx="4182616" cy="2448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0" rIns="91440" bIns="0" anchor="t" anchorCtr="0" compatLnSpc="1"/>
          <a:lstStyle>
            <a:def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0">
              <a:lnSpc>
                <a:spcPts val="2599"/>
              </a:lnSpc>
              <a:spcBef>
                <a:spcPts val="598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fr-FR" sz="24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0">
              <a:lnSpc>
                <a:spcPts val="2200"/>
              </a:lnSpc>
              <a:spcBef>
                <a:spcPts val="499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fr-FR" sz="20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9pPr>
          </a:lstStyle>
          <a:p>
            <a:pPr marL="0" indent="0">
              <a:buNone/>
            </a:pPr>
            <a:r>
              <a:rPr lang="fr-FR" b="1" dirty="0" smtClean="0"/>
              <a:t>5</a:t>
            </a:r>
            <a:r>
              <a:rPr lang="fr-FR" b="1" baseline="30000" dirty="0" smtClean="0"/>
              <a:t>ème</a:t>
            </a:r>
            <a:r>
              <a:rPr lang="fr-FR" b="1" dirty="0" smtClean="0"/>
              <a:t> </a:t>
            </a:r>
            <a:r>
              <a:rPr lang="fr-FR" b="1" dirty="0" smtClean="0"/>
              <a:t>partie </a:t>
            </a:r>
            <a:r>
              <a:rPr lang="fr-FR" b="1" dirty="0" smtClean="0"/>
              <a:t>: </a:t>
            </a:r>
            <a:r>
              <a:rPr lang="fr-FR" b="1" dirty="0" smtClean="0"/>
              <a:t>Communication </a:t>
            </a:r>
            <a:r>
              <a:rPr lang="fr-FR" b="1" dirty="0"/>
              <a:t>et argumentation </a:t>
            </a:r>
            <a:r>
              <a:rPr lang="fr-FR" b="1" dirty="0" smtClean="0"/>
              <a:t>30min</a:t>
            </a:r>
          </a:p>
          <a:p>
            <a:pPr marL="0" indent="0">
              <a:buNone/>
            </a:pPr>
            <a:r>
              <a:rPr lang="fr-FR" sz="2400" dirty="0" smtClean="0"/>
              <a:t>Présentation par le candidat 10min</a:t>
            </a:r>
          </a:p>
          <a:p>
            <a:pPr marL="0" indent="0">
              <a:buNone/>
            </a:pPr>
            <a:r>
              <a:rPr lang="fr-FR" sz="2400" dirty="0" smtClean="0"/>
              <a:t>Entretien avec jury 10 min</a:t>
            </a:r>
          </a:p>
          <a:p>
            <a:pPr marL="0" indent="0">
              <a:buNone/>
            </a:pPr>
            <a:r>
              <a:rPr lang="fr-FR" sz="2400" dirty="0" smtClean="0"/>
              <a:t>Commercialisation cartes 10 min</a:t>
            </a:r>
            <a:endParaRPr lang="fr-FR" sz="2400" dirty="0" smtClean="0"/>
          </a:p>
        </p:txBody>
      </p:sp>
      <p:sp>
        <p:nvSpPr>
          <p:cNvPr id="10" name="ZoneTexte 9"/>
          <p:cNvSpPr txBox="1"/>
          <p:nvPr/>
        </p:nvSpPr>
        <p:spPr>
          <a:xfrm>
            <a:off x="4386132" y="1167135"/>
            <a:ext cx="3096344" cy="92333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JURY : </a:t>
            </a:r>
          </a:p>
          <a:p>
            <a:r>
              <a:rPr lang="fr-FR" dirty="0" smtClean="0"/>
              <a:t>Professeur de spécialité + professionnel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126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E3 Gestion de l’activité de </a:t>
            </a:r>
            <a:r>
              <a:rPr lang="fr-FR" dirty="0" smtClean="0"/>
              <a:t>restauration PONCTUEL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Durée 30 minutes</a:t>
            </a:r>
          </a:p>
          <a:p>
            <a:pPr marL="0" indent="0">
              <a:buNone/>
            </a:pPr>
            <a:endParaRPr lang="fr-FR" sz="900" dirty="0"/>
          </a:p>
          <a:p>
            <a:pPr marL="0" indent="0">
              <a:buNone/>
            </a:pPr>
            <a:endParaRPr lang="fr-FR" sz="900" dirty="0" smtClean="0"/>
          </a:p>
          <a:p>
            <a:pPr marL="0" indent="0">
              <a:buNone/>
            </a:pPr>
            <a:r>
              <a:rPr lang="fr-FR" dirty="0" smtClean="0"/>
              <a:t>1/ Présentation du projet professionnel du candidat</a:t>
            </a:r>
            <a:endParaRPr lang="fr-FR" dirty="0"/>
          </a:p>
          <a:p>
            <a:r>
              <a:rPr lang="fr-FR" dirty="0" smtClean="0"/>
              <a:t>exposé </a:t>
            </a:r>
            <a:r>
              <a:rPr lang="fr-FR" dirty="0"/>
              <a:t>(5’)</a:t>
            </a:r>
          </a:p>
          <a:p>
            <a:r>
              <a:rPr lang="fr-FR" dirty="0" smtClean="0"/>
              <a:t>entretien </a:t>
            </a:r>
            <a:r>
              <a:rPr lang="fr-FR" dirty="0"/>
              <a:t>(10</a:t>
            </a:r>
            <a:r>
              <a:rPr lang="fr-FR" dirty="0" smtClean="0"/>
              <a:t>’)</a:t>
            </a:r>
          </a:p>
          <a:p>
            <a:pPr marL="0" indent="0">
              <a:buNone/>
            </a:pPr>
            <a:r>
              <a:rPr lang="fr-FR" dirty="0" smtClean="0"/>
              <a:t>2/ Evaluation des connaissances et compétences de gestion</a:t>
            </a:r>
            <a:endParaRPr lang="fr-FR" dirty="0"/>
          </a:p>
          <a:p>
            <a:r>
              <a:rPr lang="fr-FR" dirty="0" smtClean="0"/>
              <a:t>Questionnement (15</a:t>
            </a:r>
            <a:r>
              <a:rPr lang="fr-FR" dirty="0"/>
              <a:t>’)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635896" y="1556792"/>
            <a:ext cx="5112568" cy="12003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Jury : 3 personnes</a:t>
            </a:r>
          </a:p>
          <a:p>
            <a:r>
              <a:rPr lang="fr-FR" dirty="0"/>
              <a:t>	-formateur gestion</a:t>
            </a:r>
          </a:p>
          <a:p>
            <a:r>
              <a:rPr lang="fr-FR" dirty="0"/>
              <a:t>	-formateur sciences appliquées</a:t>
            </a:r>
          </a:p>
          <a:p>
            <a:r>
              <a:rPr lang="fr-FR" dirty="0"/>
              <a:t>	-formateur spécialité ou </a:t>
            </a:r>
            <a:r>
              <a:rPr lang="fr-FR" dirty="0" smtClean="0"/>
              <a:t>professionnel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652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55576" y="1628800"/>
            <a:ext cx="8029774" cy="4537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altLang="fr-FR" dirty="0" smtClean="0">
                <a:latin typeface="Arial" charset="0"/>
              </a:rPr>
              <a:t>Le titulaire du BP Cuisinier est un « </a:t>
            </a:r>
            <a:r>
              <a:rPr lang="fr-FR" altLang="fr-FR" b="1" dirty="0" smtClean="0">
                <a:latin typeface="Arial" charset="0"/>
              </a:rPr>
              <a:t>cuisinier hautement qualifié »</a:t>
            </a:r>
            <a:r>
              <a:rPr lang="fr-FR" altLang="fr-FR" dirty="0" smtClean="0">
                <a:latin typeface="Arial" charset="0"/>
              </a:rPr>
              <a:t> </a:t>
            </a:r>
          </a:p>
          <a:p>
            <a:pPr eaLnBrk="1" hangingPunct="1">
              <a:lnSpc>
                <a:spcPct val="90000"/>
              </a:lnSpc>
            </a:pPr>
            <a:endParaRPr lang="fr-FR" altLang="fr-FR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altLang="fr-FR" dirty="0" smtClean="0">
                <a:latin typeface="Arial" charset="0"/>
              </a:rPr>
              <a:t>Il exerce son activité dans le </a:t>
            </a:r>
            <a:r>
              <a:rPr lang="fr-FR" altLang="fr-FR" b="1" dirty="0" smtClean="0">
                <a:latin typeface="Arial" charset="0"/>
              </a:rPr>
              <a:t>secteur de la restauration privilégiant les savoir-faire culinaires</a:t>
            </a:r>
            <a:r>
              <a:rPr lang="fr-FR" altLang="fr-FR" dirty="0" smtClean="0">
                <a:latin typeface="Arial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fr-FR" altLang="fr-FR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altLang="fr-FR" dirty="0" smtClean="0">
                <a:latin typeface="Arial" charset="0"/>
              </a:rPr>
              <a:t>Il peut diriger un ou plusieurs commis.</a:t>
            </a:r>
          </a:p>
          <a:p>
            <a:pPr eaLnBrk="1" hangingPunct="1">
              <a:lnSpc>
                <a:spcPct val="90000"/>
              </a:lnSpc>
            </a:pPr>
            <a:endParaRPr lang="fr-FR" altLang="fr-FR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fr-FR" altLang="fr-FR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fr-FR" altLang="fr-FR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fr-FR" altLang="fr-FR" dirty="0" smtClean="0">
              <a:latin typeface="Arial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5795963" y="6237288"/>
            <a:ext cx="3098800" cy="3127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 dirty="0"/>
              <a:t>17ème CPC - 09 décembre 2014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94487" y="1052736"/>
            <a:ext cx="648072" cy="482453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dirty="0" smtClean="0"/>
              <a:t>BP AC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513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71600" y="1268413"/>
            <a:ext cx="7885063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altLang="fr-FR" sz="2400" dirty="0" smtClean="0">
                <a:latin typeface="Arial" charset="0"/>
              </a:rPr>
              <a:t>Le titulaire du BP est un « </a:t>
            </a:r>
            <a:r>
              <a:rPr lang="fr-FR" altLang="fr-FR" sz="2400" b="1" dirty="0" smtClean="0">
                <a:latin typeface="Arial" charset="0"/>
              </a:rPr>
              <a:t>professionnel hautement qualifié »</a:t>
            </a:r>
            <a:r>
              <a:rPr lang="fr-FR" altLang="fr-FR" sz="2400" dirty="0" smtClean="0">
                <a:latin typeface="Arial" charset="0"/>
              </a:rPr>
              <a:t>  de l’accueil, des arts de la table, du service et de la commercialisation. </a:t>
            </a:r>
          </a:p>
          <a:p>
            <a:pPr eaLnBrk="1" hangingPunct="1">
              <a:lnSpc>
                <a:spcPct val="90000"/>
              </a:lnSpc>
            </a:pPr>
            <a:endParaRPr lang="fr-FR" altLang="fr-FR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altLang="fr-FR" sz="2400" dirty="0" smtClean="0">
                <a:latin typeface="Arial" charset="0"/>
              </a:rPr>
              <a:t>Il exerce son activité dans le </a:t>
            </a:r>
            <a:r>
              <a:rPr lang="fr-FR" altLang="fr-FR" sz="2400" b="1" dirty="0" smtClean="0">
                <a:latin typeface="Arial" charset="0"/>
              </a:rPr>
              <a:t>secteur de la restauration traditionnelle et gastronomique</a:t>
            </a:r>
            <a:r>
              <a:rPr lang="fr-FR" altLang="fr-FR" sz="2400" dirty="0" smtClean="0">
                <a:latin typeface="Arial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fr-FR" altLang="fr-FR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altLang="fr-FR" sz="2400" dirty="0" smtClean="0">
                <a:latin typeface="Arial" charset="0"/>
              </a:rPr>
              <a:t>Il commercialise les mets et boissons en français et en </a:t>
            </a:r>
            <a:r>
              <a:rPr lang="fr-FR" altLang="fr-FR" sz="2400" b="1" dirty="0" smtClean="0">
                <a:latin typeface="Arial" charset="0"/>
              </a:rPr>
              <a:t>langue étrangère</a:t>
            </a:r>
          </a:p>
          <a:p>
            <a:pPr eaLnBrk="1" hangingPunct="1">
              <a:lnSpc>
                <a:spcPct val="90000"/>
              </a:lnSpc>
            </a:pPr>
            <a:endParaRPr lang="fr-FR" altLang="fr-FR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altLang="fr-FR" sz="2400" dirty="0" smtClean="0">
                <a:latin typeface="Arial" charset="0"/>
              </a:rPr>
              <a:t>Il peut diriger un ou plusieurs commis.</a:t>
            </a:r>
            <a:endParaRPr lang="fr-FR" altLang="fr-FR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fr-FR" altLang="fr-FR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fr-FR" altLang="fr-FR" dirty="0" smtClean="0">
              <a:latin typeface="Arial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5795963" y="6237288"/>
            <a:ext cx="3098800" cy="3127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 dirty="0"/>
              <a:t>17ème CPC - 09 décembre 2014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94487" y="1052736"/>
            <a:ext cx="461665" cy="48245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dirty="0" smtClean="0"/>
              <a:t>BP A.S.C.R.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123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altLang="fr-FR" dirty="0">
                <a:latin typeface="Arial" charset="0"/>
              </a:rPr>
              <a:t>Les emplois concernés : </a:t>
            </a:r>
            <a:endParaRPr lang="fr-FR" altLang="fr-FR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fr-FR" altLang="fr-FR" dirty="0">
              <a:latin typeface="Arial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fr-FR" altLang="fr-FR" sz="2400" dirty="0">
                <a:latin typeface="Arial" charset="0"/>
              </a:rPr>
              <a:t>dans des restaurants à vocation gastronomique, 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fr-FR" sz="2400" dirty="0">
                <a:latin typeface="Arial" charset="0"/>
              </a:rPr>
              <a:t>puis des postes à responsabilités, 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fr-FR" sz="2400" dirty="0">
                <a:latin typeface="Arial" charset="0"/>
              </a:rPr>
              <a:t>et éventuellement une reprise /création d’entreprise…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48627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83568" y="2132856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vert="horz" lIns="91440" tIns="0" rIns="91440" bIns="0" anchor="t" anchorCtr="0" compatLnSpc="1"/>
          <a:lstStyle>
            <a:defPPr lvl="0">
              <a:buNone/>
              <a:defRPr/>
            </a:defPPr>
            <a:lvl1pPr marL="0" marR="0" lvl="0" indent="0" algn="l" rtl="0" hangingPunct="0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fr-FR" sz="4000" b="1" i="0" u="none" strike="noStrike" kern="1200" cap="all" baseline="0">
                <a:ln>
                  <a:noFill/>
                </a:ln>
                <a:solidFill>
                  <a:srgbClr val="006A72"/>
                </a:solidFill>
                <a:latin typeface="Arial Narrow" pitchFamily="34"/>
                <a:ea typeface="Microsoft YaHei" pitchFamily="2"/>
                <a:cs typeface="Mangal" pitchFamily="2"/>
              </a:defRPr>
            </a:lvl1pPr>
          </a:lstStyle>
          <a:p>
            <a:r>
              <a:rPr lang="fr-FR" dirty="0" smtClean="0"/>
              <a:t>LES ACTIVITES PROFESSIONNELLES</a:t>
            </a:r>
          </a:p>
          <a:p>
            <a:endParaRPr lang="fr-FR" cap="none" dirty="0"/>
          </a:p>
          <a:p>
            <a:r>
              <a:rPr lang="fr-FR" cap="none" dirty="0" smtClean="0"/>
              <a:t>2 pôles communs et un spécifique</a:t>
            </a:r>
          </a:p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5497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1052736"/>
            <a:ext cx="8287508" cy="2890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 pôles d’activités :</a:t>
            </a: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4" y="3717032"/>
            <a:ext cx="8295754" cy="2553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361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628775"/>
            <a:ext cx="7416800" cy="1079500"/>
          </a:xfrm>
          <a:noFill/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4294967295"/>
          </p:nvPr>
        </p:nvSpPr>
        <p:spPr>
          <a:xfrm>
            <a:off x="6011863" y="6172200"/>
            <a:ext cx="2881312" cy="685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/>
              <a:t>17ème CPC - 09 décembre 2014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323850" y="2924175"/>
          <a:ext cx="2663825" cy="3240088"/>
        </p:xfrm>
        <a:graphic>
          <a:graphicData uri="http://schemas.openxmlformats.org/drawingml/2006/table">
            <a:tbl>
              <a:tblPr/>
              <a:tblGrid>
                <a:gridCol w="1223920"/>
                <a:gridCol w="1439905"/>
              </a:tblGrid>
              <a:tr h="84242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u="sng" kern="50" dirty="0">
                          <a:latin typeface="Arial"/>
                          <a:ea typeface="Times New Roman"/>
                        </a:rPr>
                        <a:t>Pôle 1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kern="50" dirty="0">
                          <a:latin typeface="Arial"/>
                          <a:ea typeface="Times New Roman"/>
                        </a:rPr>
                        <a:t>Conception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kern="50" dirty="0">
                          <a:latin typeface="Arial"/>
                          <a:ea typeface="Times New Roman"/>
                        </a:rPr>
                        <a:t>et organisation de prestations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kern="50" dirty="0">
                          <a:latin typeface="Arial"/>
                          <a:ea typeface="Times New Roman"/>
                        </a:rPr>
                        <a:t>de restauration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68" marR="68568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kern="50" dirty="0"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50" dirty="0">
                          <a:latin typeface="Arial"/>
                          <a:ea typeface="Times New Roman"/>
                        </a:rPr>
                        <a:t>Concevoir les prestations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68" marR="68568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16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kern="50" dirty="0"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50" dirty="0">
                          <a:latin typeface="Arial"/>
                          <a:ea typeface="Times New Roman"/>
                        </a:rPr>
                        <a:t>Planifier les prestations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68" marR="68568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03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kern="50" dirty="0"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50" dirty="0">
                          <a:latin typeface="Arial"/>
                          <a:ea typeface="Times New Roman"/>
                        </a:rPr>
                        <a:t>Gérer les approvisionnements 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50" dirty="0">
                          <a:latin typeface="Arial"/>
                          <a:ea typeface="Times New Roman"/>
                        </a:rPr>
                        <a:t>et les stocks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68" marR="68568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3238500" y="2924175"/>
          <a:ext cx="4286250" cy="3240088"/>
        </p:xfrm>
        <a:graphic>
          <a:graphicData uri="http://schemas.openxmlformats.org/drawingml/2006/table">
            <a:tbl>
              <a:tblPr/>
              <a:tblGrid>
                <a:gridCol w="1856837"/>
                <a:gridCol w="2429413"/>
              </a:tblGrid>
              <a:tr h="925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50" dirty="0" smtClean="0">
                          <a:latin typeface="Arial"/>
                          <a:ea typeface="Times New Roman"/>
                        </a:rPr>
                        <a:t>CO1 </a:t>
                      </a:r>
                      <a:r>
                        <a:rPr lang="fr-FR" sz="1200" kern="50" dirty="0">
                          <a:latin typeface="Arial"/>
                          <a:ea typeface="Times New Roman"/>
                        </a:rPr>
                        <a:t>- Concevoir une prestation de cuisine adaptée à un contexte donné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Arial"/>
                          <a:ea typeface="Times New Roman"/>
                        </a:rPr>
                        <a:t>Les produits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Arial"/>
                          <a:ea typeface="Times New Roman"/>
                        </a:rPr>
                        <a:t>La fixation du prix de vente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Arial"/>
                          <a:ea typeface="Times New Roman"/>
                        </a:rPr>
                        <a:t>La conception des prestations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1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50" dirty="0" smtClean="0">
                          <a:latin typeface="Arial"/>
                          <a:ea typeface="Times New Roman"/>
                        </a:rPr>
                        <a:t>CO2 </a:t>
                      </a:r>
                      <a:r>
                        <a:rPr lang="fr-FR" sz="1200" kern="50" dirty="0">
                          <a:latin typeface="Arial"/>
                          <a:ea typeface="Times New Roman"/>
                        </a:rPr>
                        <a:t>- Planifier une prestation de cuisine en optimisant les moyens à disposition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Arial"/>
                          <a:ea typeface="Times New Roman"/>
                        </a:rPr>
                        <a:t>Les modes d’organisation dans le cadre d’une prestation de cuisine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 marL="18415"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Arial"/>
                          <a:ea typeface="Times New Roman"/>
                        </a:rPr>
                        <a:t>L’optimisation de la planification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Arial"/>
                          <a:ea typeface="Times New Roman"/>
                        </a:rPr>
                        <a:t>La conception des supports d’organisation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1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50" dirty="0" smtClean="0">
                          <a:latin typeface="Arial"/>
                          <a:ea typeface="Times New Roman"/>
                        </a:rPr>
                        <a:t>CO3 </a:t>
                      </a:r>
                      <a:r>
                        <a:rPr lang="fr-FR" sz="1200" kern="50" dirty="0">
                          <a:latin typeface="Arial"/>
                          <a:ea typeface="Times New Roman"/>
                        </a:rPr>
                        <a:t>- Gérer les approvisionnements et les stocks dans le cadre d’une prestation de cuisine donnée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Arial"/>
                          <a:ea typeface="Times New Roman"/>
                        </a:rPr>
                        <a:t>Les fournisseurs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Arial"/>
                          <a:ea typeface="Times New Roman"/>
                        </a:rPr>
                        <a:t>La gestion des stocks et des approvisionnements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7740650" y="1700213"/>
          <a:ext cx="1223963" cy="936625"/>
        </p:xfrm>
        <a:graphic>
          <a:graphicData uri="http://schemas.openxmlformats.org/drawingml/2006/table">
            <a:tbl>
              <a:tblPr/>
              <a:tblGrid>
                <a:gridCol w="1223963"/>
              </a:tblGrid>
              <a:tr h="6244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b="1" dirty="0" smtClean="0"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latin typeface="Arial"/>
                          <a:ea typeface="Times New Roman"/>
                        </a:rPr>
                        <a:t>Règlement d’examen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2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Arial"/>
                          <a:ea typeface="Times New Roman"/>
                        </a:rPr>
                        <a:t>EPREUVES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7740650" y="2924175"/>
          <a:ext cx="1223963" cy="3252788"/>
        </p:xfrm>
        <a:graphic>
          <a:graphicData uri="http://schemas.openxmlformats.org/drawingml/2006/table">
            <a:tbl>
              <a:tblPr/>
              <a:tblGrid>
                <a:gridCol w="1223963"/>
              </a:tblGrid>
              <a:tr h="3252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Arial"/>
                          <a:ea typeface="Times New Roman"/>
                        </a:rPr>
                        <a:t>E1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Arial"/>
                          <a:ea typeface="Times New Roman"/>
                        </a:rPr>
                        <a:t>Conception et organisation de prestations de </a:t>
                      </a:r>
                      <a:r>
                        <a:rPr lang="fr-FR" sz="1200" b="1" dirty="0" smtClean="0">
                          <a:latin typeface="Arial"/>
                          <a:ea typeface="Times New Roman"/>
                        </a:rPr>
                        <a:t>restauration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Arial"/>
                          <a:ea typeface="Times New Roman"/>
                        </a:rPr>
                        <a:t>Le </a:t>
                      </a:r>
                      <a:r>
                        <a:rPr lang="fr-FR" sz="1200" dirty="0">
                          <a:latin typeface="Arial"/>
                          <a:ea typeface="Times New Roman"/>
                        </a:rPr>
                        <a:t>candidat analyse des documents professionnels mis en œuvre dans le cadre d’une prestation de cuisine, conçoit et organise la prestation. 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47" marR="68547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Flèche droite 13"/>
          <p:cNvSpPr/>
          <p:nvPr/>
        </p:nvSpPr>
        <p:spPr>
          <a:xfrm>
            <a:off x="7308850" y="2420938"/>
            <a:ext cx="503238" cy="14446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430213" y="404664"/>
            <a:ext cx="8713787" cy="792163"/>
          </a:xfrm>
        </p:spPr>
        <p:txBody>
          <a:bodyPr/>
          <a:lstStyle/>
          <a:p>
            <a:pPr algn="ctr"/>
            <a:r>
              <a:rPr lang="fr-FR" altLang="fr-FR" sz="3200" dirty="0" smtClean="0">
                <a:latin typeface="Arial" charset="0"/>
              </a:rPr>
              <a:t>POLE 1 : commun aux 2 BP</a:t>
            </a:r>
            <a:endParaRPr lang="fr-FR" altLang="fr-FR" sz="2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49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430213" y="692696"/>
            <a:ext cx="8713787" cy="792163"/>
          </a:xfrm>
        </p:spPr>
        <p:txBody>
          <a:bodyPr/>
          <a:lstStyle/>
          <a:p>
            <a:pPr algn="ctr"/>
            <a:r>
              <a:rPr lang="fr-FR" altLang="fr-FR" sz="3200" dirty="0" smtClean="0">
                <a:latin typeface="Arial" charset="0"/>
              </a:rPr>
              <a:t>POLE 2 : BP Arts de la cuisine</a:t>
            </a:r>
            <a:endParaRPr lang="fr-FR" altLang="fr-FR" sz="2400" dirty="0" smtClean="0">
              <a:latin typeface="Arial" charset="0"/>
            </a:endParaRPr>
          </a:p>
        </p:txBody>
      </p:sp>
      <p:pic>
        <p:nvPicPr>
          <p:cNvPr id="1331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628775"/>
            <a:ext cx="7416800" cy="1079500"/>
          </a:xfrm>
          <a:noFill/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4294967295"/>
          </p:nvPr>
        </p:nvSpPr>
        <p:spPr>
          <a:xfrm>
            <a:off x="6011863" y="6381750"/>
            <a:ext cx="2881312" cy="2476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/>
              <a:t>17ème CPC - 09 décembre 2014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323850" y="2997200"/>
          <a:ext cx="2663825" cy="3240088"/>
        </p:xfrm>
        <a:graphic>
          <a:graphicData uri="http://schemas.openxmlformats.org/drawingml/2006/table">
            <a:tbl>
              <a:tblPr/>
              <a:tblGrid>
                <a:gridCol w="1223920"/>
                <a:gridCol w="1439905"/>
              </a:tblGrid>
              <a:tr h="100785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kern="5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Pôle 2</a:t>
                      </a:r>
                      <a:endParaRPr lang="fr-FR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kern="5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Préparations</a:t>
                      </a:r>
                      <a:endParaRPr lang="fr-FR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kern="5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et</a:t>
                      </a:r>
                      <a:endParaRPr lang="fr-FR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kern="5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productions</a:t>
                      </a:r>
                      <a:endParaRPr lang="fr-FR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kern="5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 cuisine</a:t>
                      </a:r>
                      <a:endParaRPr lang="fr-FR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8" marR="68568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kern="5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Organiser et gérer les postes de travail</a:t>
                      </a:r>
                      <a:endParaRPr lang="fr-FR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8" marR="68568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1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5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Cuisiner</a:t>
                      </a:r>
                      <a:endParaRPr lang="fr-FR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8" marR="68568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kern="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5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Dresser, envoyer</a:t>
                      </a:r>
                      <a:endParaRPr lang="fr-FR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68" marR="68568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3238500" y="3068638"/>
          <a:ext cx="4286250" cy="3125812"/>
        </p:xfrm>
        <a:graphic>
          <a:graphicData uri="http://schemas.openxmlformats.org/drawingml/2006/table">
            <a:tbl>
              <a:tblPr/>
              <a:tblGrid>
                <a:gridCol w="1856837"/>
                <a:gridCol w="2429413"/>
              </a:tblGrid>
              <a:tr h="9143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kern="50" dirty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50" dirty="0">
                          <a:latin typeface="Arial"/>
                          <a:ea typeface="Times New Roman"/>
                        </a:rPr>
                        <a:t>P1 - Organiser et gérer les postes de travail tout au long de l’activité de cuisine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Arial"/>
                          <a:ea typeface="Times New Roman"/>
                        </a:rPr>
                        <a:t>L’organisation du poste de travail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Arial"/>
                          <a:ea typeface="Times New Roman"/>
                        </a:rPr>
                        <a:t>Les procédures de contrôle en hygiène, sécurité, ergonomie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5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kern="5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50">
                          <a:latin typeface="Arial"/>
                          <a:ea typeface="Times New Roman"/>
                        </a:rPr>
                        <a:t>P2 - Maîtriser les techniques culinaires</a:t>
                      </a:r>
                      <a:endParaRPr lang="fr-FR" sz="1200"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Times New Roman"/>
                        </a:rPr>
                        <a:t>De la cuisine classique à la cuisine contemporaine</a:t>
                      </a:r>
                      <a:endParaRPr lang="fr-FR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Times New Roman"/>
                        </a:rPr>
                        <a:t>Les constituants de la matière vivante</a:t>
                      </a:r>
                      <a:endParaRPr lang="fr-FR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Arial"/>
                          <a:ea typeface="Times New Roman"/>
                        </a:rPr>
                        <a:t>L’analyse organoleptique</a:t>
                      </a:r>
                      <a:endParaRPr lang="fr-FR" sz="1200"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5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kern="5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50">
                          <a:latin typeface="Arial"/>
                          <a:ea typeface="Times New Roman"/>
                        </a:rPr>
                        <a:t>P3 - Organiser et contrôler le dressage et l’envoi des productions</a:t>
                      </a:r>
                      <a:endParaRPr lang="fr-FR" sz="1200"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Arial"/>
                          <a:ea typeface="Times New Roman"/>
                        </a:rPr>
                        <a:t>Les aspects règlementaires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Arial"/>
                          <a:ea typeface="Times New Roman"/>
                        </a:rPr>
                        <a:t>La mise en valeur par le dressage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7740650" y="1700213"/>
          <a:ext cx="1223963" cy="936625"/>
        </p:xfrm>
        <a:graphic>
          <a:graphicData uri="http://schemas.openxmlformats.org/drawingml/2006/table">
            <a:tbl>
              <a:tblPr/>
              <a:tblGrid>
                <a:gridCol w="1223963"/>
              </a:tblGrid>
              <a:tr h="6244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b="1" dirty="0" smtClean="0"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latin typeface="Arial"/>
                          <a:ea typeface="Times New Roman"/>
                        </a:rPr>
                        <a:t>Règlement d’examen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2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Arial"/>
                          <a:ea typeface="Times New Roman"/>
                        </a:rPr>
                        <a:t>EPREUVES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7740650" y="3068638"/>
          <a:ext cx="1223963" cy="3168650"/>
        </p:xfrm>
        <a:graphic>
          <a:graphicData uri="http://schemas.openxmlformats.org/drawingml/2006/table">
            <a:tbl>
              <a:tblPr/>
              <a:tblGrid>
                <a:gridCol w="1223963"/>
              </a:tblGrid>
              <a:tr h="3168650">
                <a:tc>
                  <a:txBody>
                    <a:bodyPr/>
                    <a:lstStyle/>
                    <a:p>
                      <a:r>
                        <a:rPr kumimoji="0" lang="fr-F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Épreuve E2 </a:t>
                      </a:r>
                      <a:endParaRPr kumimoji="0" lang="fr-FR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fr-F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Préparations et productions de cuisine</a:t>
                      </a:r>
                      <a:endParaRPr kumimoji="0" lang="fr-FR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fr-FR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kumimoji="0" lang="fr-FR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fr-FR" sz="1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 candidat réalise la prestation de cuisine qu’il a conçue  et organisée.</a:t>
                      </a:r>
                      <a:r>
                        <a:rPr kumimoji="0"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fr-F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47" marR="68547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lèche droite 10"/>
          <p:cNvSpPr/>
          <p:nvPr/>
        </p:nvSpPr>
        <p:spPr>
          <a:xfrm>
            <a:off x="7308850" y="2420938"/>
            <a:ext cx="503238" cy="14446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 rot="5400000">
            <a:off x="2901007" y="-1956791"/>
            <a:ext cx="461665" cy="475252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dirty="0" smtClean="0"/>
              <a:t>BP AC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368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052513"/>
            <a:ext cx="7416800" cy="1079500"/>
          </a:xfrm>
          <a:noFill/>
        </p:spPr>
      </p:pic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7667625" y="1196975"/>
          <a:ext cx="1225550" cy="830263"/>
        </p:xfrm>
        <a:graphic>
          <a:graphicData uri="http://schemas.openxmlformats.org/drawingml/2006/table">
            <a:tbl>
              <a:tblPr/>
              <a:tblGrid>
                <a:gridCol w="1225550"/>
              </a:tblGrid>
              <a:tr h="518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b="1" dirty="0" smtClean="0"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latin typeface="Arial"/>
                          <a:ea typeface="Times New Roman"/>
                        </a:rPr>
                        <a:t>Règlement d’examen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68659" marR="68659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Arial"/>
                          <a:ea typeface="Times New Roman"/>
                        </a:rPr>
                        <a:t>EPREUVES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68659" marR="68659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7740650" y="2276475"/>
          <a:ext cx="1223963" cy="3887788"/>
        </p:xfrm>
        <a:graphic>
          <a:graphicData uri="http://schemas.openxmlformats.org/drawingml/2006/table">
            <a:tbl>
              <a:tblPr/>
              <a:tblGrid>
                <a:gridCol w="1223963"/>
              </a:tblGrid>
              <a:tr h="3887788">
                <a:tc>
                  <a:txBody>
                    <a:bodyPr/>
                    <a:lstStyle/>
                    <a:p>
                      <a:r>
                        <a:rPr kumimoji="0" lang="fr-F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Épreuve E2 </a:t>
                      </a:r>
                      <a:endParaRPr kumimoji="0" lang="fr-FR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Commercialisation</a:t>
                      </a:r>
                      <a:r>
                        <a:rPr kumimoji="0" lang="fr-FR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et service</a:t>
                      </a:r>
                      <a:endParaRPr kumimoji="0" lang="fr-FR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fr-FR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 candidat réalise la prestation de restauration qu’il a conçue et organisée</a:t>
                      </a:r>
                      <a:endParaRPr lang="fr-FR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47" marR="68547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323850" y="2276475"/>
          <a:ext cx="2735263" cy="3960813"/>
        </p:xfrm>
        <a:graphic>
          <a:graphicData uri="http://schemas.openxmlformats.org/drawingml/2006/table">
            <a:tbl>
              <a:tblPr/>
              <a:tblGrid>
                <a:gridCol w="1007728"/>
                <a:gridCol w="1727535"/>
              </a:tblGrid>
              <a:tr h="1152237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kern="50" dirty="0">
                          <a:latin typeface="Arial"/>
                          <a:ea typeface="Times New Roman"/>
                        </a:rPr>
                        <a:t>Pôle </a:t>
                      </a:r>
                      <a:r>
                        <a:rPr lang="fr-FR" sz="1200" b="1" kern="50" dirty="0" smtClean="0">
                          <a:latin typeface="Arial"/>
                          <a:ea typeface="Times New Roman"/>
                        </a:rPr>
                        <a:t>2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kern="50" dirty="0" smtClean="0">
                          <a:latin typeface="Arial"/>
                          <a:ea typeface="Times New Roman"/>
                        </a:rPr>
                        <a:t>Commercialisation et service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50" dirty="0">
                          <a:latin typeface="Arial"/>
                          <a:ea typeface="Times New Roman"/>
                          <a:cs typeface="Times New Roman"/>
                        </a:rPr>
                        <a:t>Etablir et entretenir</a:t>
                      </a:r>
                      <a:r>
                        <a:rPr lang="fr-FR" sz="1200" dirty="0">
                          <a:latin typeface="Arial"/>
                          <a:ea typeface="MS Mincho"/>
                          <a:cs typeface="Times New Roman"/>
                        </a:rPr>
                        <a:t> une relation client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8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Arial"/>
                          <a:ea typeface="MS Mincho"/>
                          <a:cs typeface="Times New Roman"/>
                        </a:rPr>
                        <a:t>Contribuer à la conception des outils de commercialisation et à la promotion de l’entreprise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46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50">
                          <a:latin typeface="Arial"/>
                          <a:ea typeface="Times New Roman"/>
                          <a:cs typeface="Times New Roman"/>
                        </a:rPr>
                        <a:t>Réaliser les mises en place : organisation et préparation du service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66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50" dirty="0" smtClean="0">
                          <a:latin typeface="Arial"/>
                          <a:ea typeface="Times New Roman"/>
                          <a:cs typeface="Times New Roman"/>
                        </a:rPr>
                        <a:t>Vendre et assurer la prestation de salle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3203575" y="2276475"/>
          <a:ext cx="4321175" cy="3960812"/>
        </p:xfrm>
        <a:graphic>
          <a:graphicData uri="http://schemas.openxmlformats.org/drawingml/2006/table">
            <a:tbl>
              <a:tblPr/>
              <a:tblGrid>
                <a:gridCol w="1871967"/>
                <a:gridCol w="2449208"/>
              </a:tblGrid>
              <a:tr h="1152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50" dirty="0">
                          <a:latin typeface="Arial"/>
                          <a:ea typeface="Times New Roman"/>
                          <a:cs typeface="Times New Roman"/>
                        </a:rPr>
                        <a:t>CS1-Accueillir, prendre en charge et fidéliser le client, </a:t>
                      </a:r>
                      <a:r>
                        <a:rPr lang="fr-FR" sz="1200" dirty="0">
                          <a:latin typeface="Arial"/>
                          <a:ea typeface="MS Mincho"/>
                          <a:cs typeface="Times New Roman"/>
                        </a:rPr>
                        <a:t>en français ou en langue étrangère, </a:t>
                      </a:r>
                      <a:r>
                        <a:rPr lang="fr-FR" sz="1200" kern="50" dirty="0">
                          <a:latin typeface="Arial"/>
                          <a:ea typeface="Times New Roman"/>
                          <a:cs typeface="Times New Roman"/>
                        </a:rPr>
                        <a:t>de la réservation jusqu’à la prise de congé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304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Arial"/>
                          <a:ea typeface="Times New Roman"/>
                          <a:cs typeface="Times New Roman"/>
                        </a:rPr>
                        <a:t>Le contexte professionnel de l’entreprise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9304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Arial"/>
                          <a:ea typeface="Times New Roman"/>
                          <a:cs typeface="Times New Roman"/>
                        </a:rPr>
                        <a:t>Le client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9304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Arial"/>
                          <a:ea typeface="Times New Roman"/>
                          <a:cs typeface="Times New Roman"/>
                        </a:rPr>
                        <a:t>La réservation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9304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Arial"/>
                          <a:ea typeface="Times New Roman"/>
                          <a:cs typeface="Times New Roman"/>
                        </a:rPr>
                        <a:t>Les points clé de la réservation avec le client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2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50" dirty="0">
                          <a:latin typeface="Arial"/>
                          <a:ea typeface="Times New Roman"/>
                          <a:cs typeface="Times New Roman"/>
                        </a:rPr>
                        <a:t>CS2-Participer à l’élaboration des outils de communication et à la promotion de l’entreprise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Arial"/>
                          <a:ea typeface="Times New Roman"/>
                          <a:cs typeface="Times New Roman"/>
                        </a:rPr>
                        <a:t>Les supports de vente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Arial"/>
                          <a:ea typeface="Times New Roman"/>
                          <a:cs typeface="Times New Roman"/>
                        </a:rPr>
                        <a:t>Les supports publicitaires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Arial"/>
                          <a:ea typeface="Times New Roman"/>
                          <a:cs typeface="Times New Roman"/>
                        </a:rPr>
                        <a:t>Les matériaux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50" dirty="0">
                          <a:latin typeface="Arial"/>
                          <a:ea typeface="Times New Roman"/>
                          <a:cs typeface="Times New Roman"/>
                        </a:rPr>
                        <a:t>CS3-Organiser et préparer le service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Arial"/>
                          <a:ea typeface="Times New Roman"/>
                          <a:cs typeface="Times New Roman"/>
                        </a:rPr>
                        <a:t>L’application des procédures de contrôle en hygiène, sécurité, ergonomie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>
                          <a:latin typeface="Arial"/>
                          <a:ea typeface="Times New Roman"/>
                          <a:cs typeface="Times New Roman"/>
                        </a:rPr>
                        <a:t>Les arts de la table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0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5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CS4-</a:t>
                      </a:r>
                      <a:r>
                        <a:rPr lang="fr-FR" sz="1200" kern="50" baseline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Conseiller, argumenter, vendre et maîtriser la prestation de service</a:t>
                      </a:r>
                      <a:endParaRPr lang="fr-FR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304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La communication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professionnelle</a:t>
                      </a:r>
                    </a:p>
                    <a:p>
                      <a:pPr marL="19304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Les étapes de la vente</a:t>
                      </a:r>
                    </a:p>
                    <a:p>
                      <a:pPr marL="19304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La prise de commande</a:t>
                      </a:r>
                    </a:p>
                    <a:p>
                      <a:pPr marL="19304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La facture</a:t>
                      </a:r>
                      <a:endParaRPr lang="fr-FR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Flèche droite 13"/>
          <p:cNvSpPr/>
          <p:nvPr/>
        </p:nvSpPr>
        <p:spPr>
          <a:xfrm>
            <a:off x="7235825" y="1773238"/>
            <a:ext cx="503238" cy="14446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361" name="Titr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/>
          <a:lstStyle/>
          <a:p>
            <a:pPr algn="ctr"/>
            <a:r>
              <a:rPr lang="fr-FR" altLang="fr-FR" sz="2800" dirty="0" smtClean="0">
                <a:latin typeface="Arial" charset="0"/>
              </a:rPr>
              <a:t>POLE 2 : BP Arts du service et com. en restauration</a:t>
            </a: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4294967295"/>
          </p:nvPr>
        </p:nvSpPr>
        <p:spPr>
          <a:xfrm>
            <a:off x="6011863" y="6381750"/>
            <a:ext cx="28829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 dirty="0"/>
              <a:t>17ème CPC - 09 décembre 2014</a:t>
            </a:r>
          </a:p>
        </p:txBody>
      </p:sp>
      <p:sp>
        <p:nvSpPr>
          <p:cNvPr id="15" name="ZoneTexte 14"/>
          <p:cNvSpPr txBox="1"/>
          <p:nvPr/>
        </p:nvSpPr>
        <p:spPr>
          <a:xfrm rot="5400000">
            <a:off x="2606755" y="-1992795"/>
            <a:ext cx="461665" cy="48245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dirty="0" smtClean="0"/>
              <a:t>BP A.S.C.R.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974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itr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927</Words>
  <Application>Microsoft Office PowerPoint</Application>
  <PresentationFormat>Affichage à l'écran (4:3)</PresentationFormat>
  <Paragraphs>241</Paragraphs>
  <Slides>16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Titre1</vt:lpstr>
      <vt:lpstr>BP ARTS DE LA CUISINE   BP ARTS DU SERVICE ET COMMERCIALISATION EN RESTAURATION </vt:lpstr>
      <vt:lpstr>Présentation PowerPoint</vt:lpstr>
      <vt:lpstr>Présentation PowerPoint</vt:lpstr>
      <vt:lpstr>Présentation PowerPoint</vt:lpstr>
      <vt:lpstr>Présentation PowerPoint</vt:lpstr>
      <vt:lpstr>3 pôles d’activités :</vt:lpstr>
      <vt:lpstr>POLE 1 : commun aux 2 BP</vt:lpstr>
      <vt:lpstr>POLE 2 : BP Arts de la cuisine</vt:lpstr>
      <vt:lpstr>POLE 2 : BP Arts du service et com. en restauration</vt:lpstr>
      <vt:lpstr>POLE 3 : commun aux 2 BP</vt:lpstr>
      <vt:lpstr>Le règlement d’examen</vt:lpstr>
      <vt:lpstr>Le règlement d’examen</vt:lpstr>
      <vt:lpstr>E1 Conception et organisation de prestations en restauration                                                   PONCTUEL</vt:lpstr>
      <vt:lpstr>E2 Préparations et productions de cuisine PONCTUEL</vt:lpstr>
      <vt:lpstr>E2 Commercialisation et service PONCTUEL</vt:lpstr>
      <vt:lpstr>E3 Gestion de l’activité de restauration PONCTUEL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rectorat de caen</dc:creator>
  <cp:lastModifiedBy>ANNABEL DURAND</cp:lastModifiedBy>
  <cp:revision>68</cp:revision>
  <dcterms:created xsi:type="dcterms:W3CDTF">2006-12-28T15:22:10Z</dcterms:created>
  <dcterms:modified xsi:type="dcterms:W3CDTF">2017-03-02T16:51:34Z</dcterms:modified>
</cp:coreProperties>
</file>